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710" r:id="rId2"/>
  </p:sldMasterIdLst>
  <p:notesMasterIdLst>
    <p:notesMasterId r:id="rId27"/>
  </p:notesMasterIdLst>
  <p:sldIdLst>
    <p:sldId id="256" r:id="rId3"/>
    <p:sldId id="360" r:id="rId4"/>
    <p:sldId id="259" r:id="rId5"/>
    <p:sldId id="277" r:id="rId6"/>
    <p:sldId id="258" r:id="rId7"/>
    <p:sldId id="278" r:id="rId8"/>
    <p:sldId id="260" r:id="rId9"/>
    <p:sldId id="263" r:id="rId10"/>
    <p:sldId id="279" r:id="rId11"/>
    <p:sldId id="361" r:id="rId12"/>
    <p:sldId id="362" r:id="rId13"/>
    <p:sldId id="351" r:id="rId14"/>
    <p:sldId id="352" r:id="rId15"/>
    <p:sldId id="359" r:id="rId16"/>
    <p:sldId id="365" r:id="rId17"/>
    <p:sldId id="267" r:id="rId18"/>
    <p:sldId id="363" r:id="rId19"/>
    <p:sldId id="268" r:id="rId20"/>
    <p:sldId id="270" r:id="rId21"/>
    <p:sldId id="269" r:id="rId22"/>
    <p:sldId id="357" r:id="rId23"/>
    <p:sldId id="356" r:id="rId24"/>
    <p:sldId id="364" r:id="rId25"/>
    <p:sldId id="366" r:id="rId26"/>
  </p:sldIdLst>
  <p:sldSz cx="12192000" cy="6858000"/>
  <p:notesSz cx="7010400" cy="9296400"/>
  <p:embeddedFontLst>
    <p:embeddedFont>
      <p:font typeface="Arial Black" panose="020B0A04020102020204" pitchFamily="34" charset="0"/>
      <p:bold r:id="rId28"/>
    </p:embeddedFont>
    <p:embeddedFont>
      <p:font typeface="Century Gothic" panose="020B0502020202020204" pitchFamily="34" charset="0"/>
      <p:regular r:id="rId29"/>
      <p:bold r:id="rId30"/>
      <p:italic r:id="rId31"/>
      <p:boldItalic r:id="rId32"/>
    </p:embeddedFont>
    <p:embeddedFont>
      <p:font typeface="Trebuchet MS" panose="020B0603020202020204" pitchFamily="34" charset="0"/>
      <p:regular r:id="rId33"/>
      <p:bold r:id="rId34"/>
      <p:italic r:id="rId35"/>
      <p:boldItalic r:id="rId36"/>
    </p:embeddedFont>
    <p:embeddedFont>
      <p:font typeface="Wingdings 3" panose="05040102010807070707" pitchFamily="18" charset="2"/>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000000"/>
          </p15:clr>
        </p15:guide>
        <p15:guide id="2" orient="horz" pos="216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io3EfKJ30BCZ6UevrwOfaQ/s3F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74" d="100"/>
          <a:sy n="74" d="100"/>
        </p:scale>
        <p:origin x="416" y="4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543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p>
        </p:txBody>
      </p:sp>
      <p:sp>
        <p:nvSpPr>
          <p:cNvPr id="158" name="Google Shape;1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SV"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SV" dirty="0"/>
          </a:p>
        </p:txBody>
      </p:sp>
    </p:spTree>
    <p:extLst>
      <p:ext uri="{BB962C8B-B14F-4D97-AF65-F5344CB8AC3E}">
        <p14:creationId xmlns:p14="http://schemas.microsoft.com/office/powerpoint/2010/main" val="1715338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SV" dirty="0"/>
          </a:p>
        </p:txBody>
      </p:sp>
    </p:spTree>
    <p:extLst>
      <p:ext uri="{BB962C8B-B14F-4D97-AF65-F5344CB8AC3E}">
        <p14:creationId xmlns:p14="http://schemas.microsoft.com/office/powerpoint/2010/main" val="190468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4: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p>
        </p:txBody>
      </p:sp>
      <p:sp>
        <p:nvSpPr>
          <p:cNvPr id="262" name="Google Shape;26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SV"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2: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p>
        </p:txBody>
      </p:sp>
      <p:sp>
        <p:nvSpPr>
          <p:cNvPr id="269" name="Google Shape;26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SV"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3: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p>
        </p:txBody>
      </p:sp>
      <p:sp>
        <p:nvSpPr>
          <p:cNvPr id="276" name="Google Shape;27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SV"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E1449098-A5DD-8745-9BDA-7818ECA22896}" type="slidenum">
              <a:rPr lang="es-ES" smtClean="0"/>
              <a:t>21</a:t>
            </a:fld>
            <a:endParaRPr lang="es-ES" dirty="0"/>
          </a:p>
        </p:txBody>
      </p:sp>
    </p:spTree>
    <p:extLst>
      <p:ext uri="{BB962C8B-B14F-4D97-AF65-F5344CB8AC3E}">
        <p14:creationId xmlns:p14="http://schemas.microsoft.com/office/powerpoint/2010/main" val="1472857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E1449098-A5DD-8745-9BDA-7818ECA22896}" type="slidenum">
              <a:rPr lang="es-ES" smtClean="0"/>
              <a:t>22</a:t>
            </a:fld>
            <a:endParaRPr lang="es-ES" dirty="0"/>
          </a:p>
        </p:txBody>
      </p:sp>
    </p:spTree>
    <p:extLst>
      <p:ext uri="{BB962C8B-B14F-4D97-AF65-F5344CB8AC3E}">
        <p14:creationId xmlns:p14="http://schemas.microsoft.com/office/powerpoint/2010/main" val="1472857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FD43D-6598-F804-FDF5-F6DB22CBE8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E7407EB-3E6E-3EE7-3188-3D7287CEBC3F}"/>
              </a:ext>
            </a:extLst>
          </p:cNvPr>
          <p:cNvSpPr>
            <a:spLocks noGrp="1" noRot="1" noChangeAspect="1"/>
          </p:cNvSpPr>
          <p:nvPr>
            <p:ph type="sldImg"/>
          </p:nvPr>
        </p:nvSpPr>
        <p:spPr>
          <a:xfrm>
            <a:off x="406400" y="696913"/>
            <a:ext cx="6197600" cy="3486150"/>
          </a:xfrm>
        </p:spPr>
      </p:sp>
      <p:sp>
        <p:nvSpPr>
          <p:cNvPr id="3" name="Marcador de notas 2">
            <a:extLst>
              <a:ext uri="{FF2B5EF4-FFF2-40B4-BE49-F238E27FC236}">
                <a16:creationId xmlns:a16="http://schemas.microsoft.com/office/drawing/2014/main" id="{AA4C2837-2E53-745F-E4C2-1DCFB5621D4F}"/>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51A7CA29-3A53-F0BF-F6F7-7B89ABB3CE8E}"/>
              </a:ext>
            </a:extLst>
          </p:cNvPr>
          <p:cNvSpPr>
            <a:spLocks noGrp="1"/>
          </p:cNvSpPr>
          <p:nvPr>
            <p:ph type="sldNum" sz="quarter" idx="5"/>
          </p:nvPr>
        </p:nvSpPr>
        <p:spPr/>
        <p:txBody>
          <a:bodyPr rtlCol="0"/>
          <a:lstStyle>
            <a:defPPr>
              <a:defRPr lang="es-ES"/>
            </a:defPPr>
          </a:lstStyle>
          <a:p>
            <a:pPr rtl="0"/>
            <a:fld id="{E1449098-A5DD-8745-9BDA-7818ECA22896}" type="slidenum">
              <a:rPr lang="es-ES" smtClean="0"/>
              <a:t>23</a:t>
            </a:fld>
            <a:endParaRPr lang="es-ES" dirty="0"/>
          </a:p>
        </p:txBody>
      </p:sp>
    </p:spTree>
    <p:extLst>
      <p:ext uri="{BB962C8B-B14F-4D97-AF65-F5344CB8AC3E}">
        <p14:creationId xmlns:p14="http://schemas.microsoft.com/office/powerpoint/2010/main" val="360711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p>
        </p:txBody>
      </p:sp>
      <p:sp>
        <p:nvSpPr>
          <p:cNvPr id="167" name="Google Shape;16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SV"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6: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9" name="Google Shape;179;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5: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SV" dirty="0"/>
          </a:p>
        </p:txBody>
      </p:sp>
    </p:spTree>
    <p:extLst>
      <p:ext uri="{BB962C8B-B14F-4D97-AF65-F5344CB8AC3E}">
        <p14:creationId xmlns:p14="http://schemas.microsoft.com/office/powerpoint/2010/main" val="69235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7: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4" name="Google Shape;184;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0: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p>
        </p:txBody>
      </p:sp>
      <p:sp>
        <p:nvSpPr>
          <p:cNvPr id="200" name="Google Shape;20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SV"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E1449098-A5DD-8745-9BDA-7818ECA22896}" type="slidenum">
              <a:rPr lang="es-ES" smtClean="0"/>
              <a:t>12</a:t>
            </a:fld>
            <a:endParaRPr lang="es-ES" dirty="0"/>
          </a:p>
        </p:txBody>
      </p:sp>
    </p:spTree>
    <p:extLst>
      <p:ext uri="{BB962C8B-B14F-4D97-AF65-F5344CB8AC3E}">
        <p14:creationId xmlns:p14="http://schemas.microsoft.com/office/powerpoint/2010/main" val="147285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E1449098-A5DD-8745-9BDA-7818ECA22896}" type="slidenum">
              <a:rPr lang="es-ES" smtClean="0"/>
              <a:t>13</a:t>
            </a:fld>
            <a:endParaRPr lang="es-ES" dirty="0"/>
          </a:p>
        </p:txBody>
      </p:sp>
    </p:spTree>
    <p:extLst>
      <p:ext uri="{BB962C8B-B14F-4D97-AF65-F5344CB8AC3E}">
        <p14:creationId xmlns:p14="http://schemas.microsoft.com/office/powerpoint/2010/main" val="147285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26527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13598755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929199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21166193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29012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34308413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3411325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65816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EGUNTAS Y RESPUESTAS">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9830D3C-18FF-F750-A1AD-11186BF8D580}"/>
              </a:ext>
            </a:extLst>
          </p:cNvPr>
          <p:cNvSpPr>
            <a:spLocks noGrp="1"/>
          </p:cNvSpPr>
          <p:nvPr>
            <p:ph type="title"/>
          </p:nvPr>
        </p:nvSpPr>
        <p:spPr>
          <a:xfrm>
            <a:off x="0" y="5367528"/>
            <a:ext cx="12188952" cy="1490472"/>
          </a:xfrm>
          <a:solidFill>
            <a:schemeClr val="accent6">
              <a:alpha val="85000"/>
            </a:schemeClr>
          </a:solidFill>
        </p:spPr>
        <p:txBody>
          <a:bodyPr lIns="795528" tIns="137160" rtlCol="0" anchor="ctr">
            <a:noAutofit/>
          </a:bodyPr>
          <a:lstStyle>
            <a:lvl1pPr>
              <a:lnSpc>
                <a:spcPct val="85000"/>
              </a:lnSpc>
              <a:defRPr lang="es-ES" sz="5000" cap="all" baseline="0">
                <a:solidFill>
                  <a:schemeClr val="bg1"/>
                </a:solidFill>
              </a:defRPr>
            </a:lvl1pPr>
          </a:lstStyle>
          <a:p>
            <a:pPr rtl="0"/>
            <a:r>
              <a:rPr lang="es-ES"/>
              <a:t>Haga clic para modificar el estilo de título del patrón</a:t>
            </a:r>
          </a:p>
        </p:txBody>
      </p:sp>
      <p:pic>
        <p:nvPicPr>
          <p:cNvPr id="9" name="Gráfico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4" name="Marcador de texto 6">
            <a:extLst>
              <a:ext uri="{FF2B5EF4-FFF2-40B4-BE49-F238E27FC236}">
                <a16:creationId xmlns:a16="http://schemas.microsoft.com/office/drawing/2014/main" id="{B8C1E2F6-821B-BA4C-3A9F-0398FA76A40D}"/>
              </a:ext>
            </a:extLst>
          </p:cNvPr>
          <p:cNvSpPr>
            <a:spLocks noGrp="1"/>
          </p:cNvSpPr>
          <p:nvPr>
            <p:ph type="body" sz="quarter" idx="10"/>
          </p:nvPr>
        </p:nvSpPr>
        <p:spPr>
          <a:xfrm>
            <a:off x="3017520" y="5724144"/>
            <a:ext cx="3785616" cy="859536"/>
          </a:xfrm>
          <a:noFill/>
        </p:spPr>
        <p:txBody>
          <a:bodyPr lIns="0" tIns="0" rIns="0" bIns="0" rtlCol="0" anchor="ctr">
            <a:noAutofit/>
          </a:bodyPr>
          <a:lstStyle>
            <a:lvl1pPr>
              <a:lnSpc>
                <a:spcPct val="85000"/>
              </a:lnSpc>
              <a:spcAft>
                <a:spcPts val="0"/>
              </a:spcAft>
              <a:defRPr lang="es-ES" sz="2400" b="0" cap="none" baseline="0">
                <a:solidFill>
                  <a:schemeClr val="bg1"/>
                </a:solidFill>
              </a:defRPr>
            </a:lvl1pPr>
          </a:lstStyle>
          <a:p>
            <a:pPr lvl="0" rtl="0"/>
            <a:r>
              <a:rPr lang="es-ES"/>
              <a:t>Haga clic para modificar los estilos de texto del patrón</a:t>
            </a:r>
          </a:p>
        </p:txBody>
      </p:sp>
    </p:spTree>
    <p:extLst>
      <p:ext uri="{BB962C8B-B14F-4D97-AF65-F5344CB8AC3E}">
        <p14:creationId xmlns:p14="http://schemas.microsoft.com/office/powerpoint/2010/main" val="4293362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97134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85397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219616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597783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1354302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221756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406777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3956013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360751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232349026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393164171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2889806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33246640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3634822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978325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208549368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600058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12772174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REGUNTAS Y RESPUESTAS">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9830D3C-18FF-F750-A1AD-11186BF8D580}"/>
              </a:ext>
            </a:extLst>
          </p:cNvPr>
          <p:cNvSpPr>
            <a:spLocks noGrp="1"/>
          </p:cNvSpPr>
          <p:nvPr>
            <p:ph type="title"/>
          </p:nvPr>
        </p:nvSpPr>
        <p:spPr>
          <a:xfrm>
            <a:off x="0" y="5367528"/>
            <a:ext cx="12188952" cy="1490472"/>
          </a:xfrm>
          <a:solidFill>
            <a:schemeClr val="accent6">
              <a:alpha val="85000"/>
            </a:schemeClr>
          </a:solidFill>
        </p:spPr>
        <p:txBody>
          <a:bodyPr lIns="795528" tIns="137160" rtlCol="0" anchor="ctr">
            <a:noAutofit/>
          </a:bodyPr>
          <a:lstStyle>
            <a:lvl1pPr>
              <a:lnSpc>
                <a:spcPct val="85000"/>
              </a:lnSpc>
              <a:defRPr lang="es-ES" sz="5000" cap="all" baseline="0">
                <a:solidFill>
                  <a:schemeClr val="bg1"/>
                </a:solidFill>
              </a:defRPr>
            </a:lvl1pPr>
          </a:lstStyle>
          <a:p>
            <a:pPr rtl="0"/>
            <a:r>
              <a:rPr lang="es-ES"/>
              <a:t>Haga clic para modificar el estilo de título del patrón</a:t>
            </a:r>
          </a:p>
        </p:txBody>
      </p:sp>
      <p:pic>
        <p:nvPicPr>
          <p:cNvPr id="9" name="Gráfico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4" name="Marcador de texto 6">
            <a:extLst>
              <a:ext uri="{FF2B5EF4-FFF2-40B4-BE49-F238E27FC236}">
                <a16:creationId xmlns:a16="http://schemas.microsoft.com/office/drawing/2014/main" id="{B8C1E2F6-821B-BA4C-3A9F-0398FA76A40D}"/>
              </a:ext>
            </a:extLst>
          </p:cNvPr>
          <p:cNvSpPr>
            <a:spLocks noGrp="1"/>
          </p:cNvSpPr>
          <p:nvPr>
            <p:ph type="body" sz="quarter" idx="10"/>
          </p:nvPr>
        </p:nvSpPr>
        <p:spPr>
          <a:xfrm>
            <a:off x="3017520" y="5724144"/>
            <a:ext cx="3785616" cy="859536"/>
          </a:xfrm>
          <a:noFill/>
        </p:spPr>
        <p:txBody>
          <a:bodyPr lIns="0" tIns="0" rIns="0" bIns="0" rtlCol="0" anchor="ctr">
            <a:noAutofit/>
          </a:bodyPr>
          <a:lstStyle>
            <a:lvl1pPr>
              <a:lnSpc>
                <a:spcPct val="85000"/>
              </a:lnSpc>
              <a:spcAft>
                <a:spcPts val="0"/>
              </a:spcAft>
              <a:defRPr lang="es-ES" sz="2400" b="0" cap="none" baseline="0">
                <a:solidFill>
                  <a:schemeClr val="bg1"/>
                </a:solidFill>
              </a:defRPr>
            </a:lvl1pPr>
          </a:lstStyle>
          <a:p>
            <a:pPr lvl="0" rtl="0"/>
            <a:r>
              <a:rPr lang="es-ES"/>
              <a:t>Haga clic para modificar los estilos de texto del patrón</a:t>
            </a:r>
          </a:p>
        </p:txBody>
      </p:sp>
    </p:spTree>
    <p:extLst>
      <p:ext uri="{BB962C8B-B14F-4D97-AF65-F5344CB8AC3E}">
        <p14:creationId xmlns:p14="http://schemas.microsoft.com/office/powerpoint/2010/main" val="425487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22681218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20410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151370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404998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176744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830693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s-SV"/>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24808621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s-SV"/>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s-SV" smtClean="0"/>
              <a:t>‹Nº›</a:t>
            </a:fld>
            <a:endParaRPr lang="es-SV"/>
          </a:p>
        </p:txBody>
      </p:sp>
    </p:spTree>
    <p:extLst>
      <p:ext uri="{BB962C8B-B14F-4D97-AF65-F5344CB8AC3E}">
        <p14:creationId xmlns:p14="http://schemas.microsoft.com/office/powerpoint/2010/main" val="136771396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 descr="C:\Users\DVillacorta\Pictures\LOGO MINED 1.png"/>
          <p:cNvPicPr preferRelativeResize="0"/>
          <p:nvPr/>
        </p:nvPicPr>
        <p:blipFill rotWithShape="1">
          <a:blip r:embed="rId3">
            <a:alphaModFix/>
          </a:blip>
          <a:srcRect/>
          <a:stretch/>
        </p:blipFill>
        <p:spPr>
          <a:xfrm>
            <a:off x="4355876" y="358206"/>
            <a:ext cx="2619911" cy="1198957"/>
          </a:xfrm>
          <a:prstGeom prst="rect">
            <a:avLst/>
          </a:prstGeom>
          <a:noFill/>
          <a:ln>
            <a:noFill/>
          </a:ln>
        </p:spPr>
      </p:pic>
      <p:sp>
        <p:nvSpPr>
          <p:cNvPr id="161" name="Google Shape;161;p1"/>
          <p:cNvSpPr txBox="1"/>
          <p:nvPr/>
        </p:nvSpPr>
        <p:spPr>
          <a:xfrm>
            <a:off x="2758635" y="1816655"/>
            <a:ext cx="5814392"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SV" sz="1800" b="0" i="0" u="none" strike="noStrike" cap="none" dirty="0">
                <a:solidFill>
                  <a:schemeClr val="dk1"/>
                </a:solidFill>
                <a:latin typeface="Calibri"/>
                <a:ea typeface="Calibri"/>
                <a:cs typeface="Calibri"/>
                <a:sym typeface="Calibri"/>
              </a:rPr>
              <a:t>Dirección de Educación </a:t>
            </a:r>
            <a:r>
              <a:rPr lang="es-SV" sz="1800" dirty="0">
                <a:solidFill>
                  <a:schemeClr val="dk1"/>
                </a:solidFill>
                <a:latin typeface="Calibri"/>
                <a:ea typeface="Calibri"/>
                <a:cs typeface="Calibri"/>
                <a:sym typeface="Calibri"/>
              </a:rPr>
              <a:t>Secundaria                                               Gerencia de Gestión Educativa Secundaria Departamento de Educación Media General</a:t>
            </a:r>
            <a:endParaRPr sz="1800" b="0" i="0" u="none" strike="noStrike" cap="none" dirty="0">
              <a:solidFill>
                <a:schemeClr val="dk1"/>
              </a:solidFill>
              <a:latin typeface="Calibri"/>
              <a:ea typeface="Calibri"/>
              <a:cs typeface="Calibri"/>
              <a:sym typeface="Calibri"/>
            </a:endParaRPr>
          </a:p>
        </p:txBody>
      </p:sp>
      <p:sp>
        <p:nvSpPr>
          <p:cNvPr id="162" name="Google Shape;162;p1"/>
          <p:cNvSpPr txBox="1"/>
          <p:nvPr/>
        </p:nvSpPr>
        <p:spPr>
          <a:xfrm>
            <a:off x="2822711" y="5824328"/>
            <a:ext cx="5756195" cy="4575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SV" sz="2400" b="1" dirty="0">
                <a:solidFill>
                  <a:schemeClr val="dk1"/>
                </a:solidFill>
                <a:latin typeface="Arial Black"/>
                <a:ea typeface="Arial Black"/>
                <a:cs typeface="Arial Black"/>
                <a:sym typeface="Arial Black"/>
              </a:rPr>
              <a:t>Marzo</a:t>
            </a:r>
            <a:r>
              <a:rPr lang="es-SV" sz="2400" b="1" i="0" u="none" strike="noStrike" cap="none" dirty="0">
                <a:solidFill>
                  <a:schemeClr val="dk1"/>
                </a:solidFill>
                <a:latin typeface="Arial Black"/>
                <a:ea typeface="Arial Black"/>
                <a:cs typeface="Arial Black"/>
                <a:sym typeface="Arial Black"/>
              </a:rPr>
              <a:t> de 2025</a:t>
            </a:r>
            <a:endParaRPr sz="2400" b="1" i="0" u="none" strike="noStrike" cap="none" dirty="0">
              <a:solidFill>
                <a:schemeClr val="dk1"/>
              </a:solidFill>
              <a:latin typeface="Arial Black"/>
              <a:ea typeface="Arial Black"/>
              <a:cs typeface="Arial Black"/>
              <a:sym typeface="Arial Black"/>
            </a:endParaRPr>
          </a:p>
        </p:txBody>
      </p:sp>
      <p:sp>
        <p:nvSpPr>
          <p:cNvPr id="163" name="Google Shape;163;p1"/>
          <p:cNvSpPr txBox="1"/>
          <p:nvPr/>
        </p:nvSpPr>
        <p:spPr>
          <a:xfrm>
            <a:off x="1369413" y="3157231"/>
            <a:ext cx="9099448" cy="9608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SV" sz="2800" b="1" i="0" u="none" strike="noStrike" cap="none" dirty="0">
                <a:solidFill>
                  <a:schemeClr val="dk1"/>
                </a:solidFill>
                <a:latin typeface="Calibri"/>
                <a:ea typeface="Calibri"/>
                <a:cs typeface="Calibri"/>
                <a:sym typeface="Calibri"/>
              </a:rPr>
              <a:t>ORIENTACIONES SOBRE SERVICIO SOCIAL ESTUDIANTIL DE EDUCACIÓN MEDIA</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DD5002A-D53B-9A78-AFF1-4CC9901154FC}"/>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37457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C70BCD9-96B0-5AB9-F5DF-A6B4E2BDEF42}"/>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12511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9684A86D-BE8A-8572-ABB5-67B83814223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4982"/>
          <a:stretch>
            <a:fillRect/>
          </a:stretch>
        </p:blipFill>
        <p:spPr>
          <a:xfrm>
            <a:off x="-2" y="803738"/>
            <a:ext cx="1405296" cy="2018899"/>
          </a:xfrm>
          <a:custGeom>
            <a:avLst/>
            <a:gdLst>
              <a:gd name="connsiteX0" fmla="*/ 0 w 1405296"/>
              <a:gd name="connsiteY0" fmla="*/ 0 h 2018899"/>
              <a:gd name="connsiteX1" fmla="*/ 1405296 w 1405296"/>
              <a:gd name="connsiteY1" fmla="*/ 0 h 2018899"/>
              <a:gd name="connsiteX2" fmla="*/ 1405296 w 1405296"/>
              <a:gd name="connsiteY2" fmla="*/ 2018899 h 2018899"/>
              <a:gd name="connsiteX3" fmla="*/ 0 w 1405296"/>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405296" h="2018899">
                <a:moveTo>
                  <a:pt x="0" y="0"/>
                </a:moveTo>
                <a:lnTo>
                  <a:pt x="1405296" y="0"/>
                </a:lnTo>
                <a:lnTo>
                  <a:pt x="1405296" y="2018899"/>
                </a:lnTo>
                <a:lnTo>
                  <a:pt x="0" y="2018899"/>
                </a:lnTo>
                <a:close/>
              </a:path>
            </a:pathLst>
          </a:custGeom>
        </p:spPr>
      </p:pic>
      <p:pic>
        <p:nvPicPr>
          <p:cNvPr id="11" name="Gráfico 10">
            <a:extLst>
              <a:ext uri="{FF2B5EF4-FFF2-40B4-BE49-F238E27FC236}">
                <a16:creationId xmlns:a16="http://schemas.microsoft.com/office/drawing/2014/main" id="{FF404F9F-C8DB-6BBB-DED7-1EB80577DEB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56241" b="53110"/>
          <a:stretch>
            <a:fillRect/>
          </a:stretch>
        </p:blipFill>
        <p:spPr>
          <a:xfrm rot="5400000" flipV="1">
            <a:off x="6883567" y="1549567"/>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0"/>
            <a:ext cx="12192003"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706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9684A86D-BE8A-8572-ABB5-67B83814223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4982"/>
          <a:stretch>
            <a:fillRect/>
          </a:stretch>
        </p:blipFill>
        <p:spPr>
          <a:xfrm>
            <a:off x="-2" y="803738"/>
            <a:ext cx="1405296" cy="2018899"/>
          </a:xfrm>
          <a:custGeom>
            <a:avLst/>
            <a:gdLst>
              <a:gd name="connsiteX0" fmla="*/ 0 w 1405296"/>
              <a:gd name="connsiteY0" fmla="*/ 0 h 2018899"/>
              <a:gd name="connsiteX1" fmla="*/ 1405296 w 1405296"/>
              <a:gd name="connsiteY1" fmla="*/ 0 h 2018899"/>
              <a:gd name="connsiteX2" fmla="*/ 1405296 w 1405296"/>
              <a:gd name="connsiteY2" fmla="*/ 2018899 h 2018899"/>
              <a:gd name="connsiteX3" fmla="*/ 0 w 1405296"/>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405296" h="2018899">
                <a:moveTo>
                  <a:pt x="0" y="0"/>
                </a:moveTo>
                <a:lnTo>
                  <a:pt x="1405296" y="0"/>
                </a:lnTo>
                <a:lnTo>
                  <a:pt x="1405296" y="2018899"/>
                </a:lnTo>
                <a:lnTo>
                  <a:pt x="0" y="2018899"/>
                </a:lnTo>
                <a:close/>
              </a:path>
            </a:pathLst>
          </a:custGeom>
        </p:spPr>
      </p:pic>
      <p:sp>
        <p:nvSpPr>
          <p:cNvPr id="2" name="Título 1">
            <a:extLst>
              <a:ext uri="{FF2B5EF4-FFF2-40B4-BE49-F238E27FC236}">
                <a16:creationId xmlns:a16="http://schemas.microsoft.com/office/drawing/2014/main" id="{C27F5743-1CED-D027-25B0-7CED661A46BF}"/>
              </a:ext>
            </a:extLst>
          </p:cNvPr>
          <p:cNvSpPr>
            <a:spLocks noGrp="1"/>
          </p:cNvSpPr>
          <p:nvPr>
            <p:ph type="title"/>
          </p:nvPr>
        </p:nvSpPr>
        <p:spPr>
          <a:xfrm>
            <a:off x="3048" y="0"/>
            <a:ext cx="12188952" cy="576943"/>
          </a:xfrm>
        </p:spPr>
        <p:txBody>
          <a:bodyPr rtlCol="0"/>
          <a:lstStyle>
            <a:defPPr>
              <a:defRPr lang="es-ES"/>
            </a:defPPr>
          </a:lstStyle>
          <a:p>
            <a:pPr lvl="0" algn="ctr">
              <a:lnSpc>
                <a:spcPct val="100000"/>
              </a:lnSpc>
              <a:spcBef>
                <a:spcPts val="0"/>
              </a:spcBef>
            </a:pPr>
            <a:br>
              <a:rPr lang="es-SV" sz="1800" cap="none" spc="0" dirty="0">
                <a:solidFill>
                  <a:prstClr val="white"/>
                </a:solidFill>
                <a:latin typeface="Century Gothic"/>
                <a:ea typeface="+mn-ea"/>
                <a:cs typeface="+mn-cs"/>
              </a:rPr>
            </a:br>
            <a:br>
              <a:rPr lang="es-SV" sz="1800" cap="none" spc="0" dirty="0">
                <a:solidFill>
                  <a:prstClr val="white"/>
                </a:solidFill>
                <a:latin typeface="Century Gothic"/>
                <a:ea typeface="+mn-ea"/>
                <a:cs typeface="+mn-cs"/>
              </a:rPr>
            </a:br>
            <a:br>
              <a:rPr lang="es-SV" sz="1800" cap="none" spc="0" dirty="0">
                <a:solidFill>
                  <a:prstClr val="white"/>
                </a:solidFill>
                <a:latin typeface="Century Gothic"/>
                <a:ea typeface="+mn-ea"/>
                <a:cs typeface="+mn-cs"/>
              </a:rPr>
            </a:br>
            <a:br>
              <a:rPr lang="es-SV" sz="1800" cap="none" spc="0" dirty="0">
                <a:solidFill>
                  <a:prstClr val="white"/>
                </a:solidFill>
                <a:latin typeface="Century Gothic"/>
                <a:ea typeface="+mn-ea"/>
                <a:cs typeface="+mn-cs"/>
              </a:rPr>
            </a:br>
            <a:br>
              <a:rPr lang="es-SV" sz="1800" cap="none" spc="0" dirty="0">
                <a:solidFill>
                  <a:prstClr val="white"/>
                </a:solidFill>
                <a:latin typeface="Century Gothic"/>
                <a:ea typeface="+mn-ea"/>
                <a:cs typeface="+mn-cs"/>
              </a:rPr>
            </a:br>
            <a:br>
              <a:rPr lang="es-SV" sz="1800" cap="none" spc="0" dirty="0">
                <a:solidFill>
                  <a:prstClr val="white"/>
                </a:solidFill>
                <a:latin typeface="Century Gothic"/>
                <a:ea typeface="+mn-ea"/>
                <a:cs typeface="+mn-cs"/>
              </a:rPr>
            </a:br>
            <a:endParaRPr lang="es-ES" sz="4200" spc="0" dirty="0"/>
          </a:p>
        </p:txBody>
      </p:sp>
      <p:pic>
        <p:nvPicPr>
          <p:cNvPr id="11" name="Gráfico 10">
            <a:extLst>
              <a:ext uri="{FF2B5EF4-FFF2-40B4-BE49-F238E27FC236}">
                <a16:creationId xmlns:a16="http://schemas.microsoft.com/office/drawing/2014/main" id="{FF404F9F-C8DB-6BBB-DED7-1EB80577DEB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56241" b="53110"/>
          <a:stretch>
            <a:fillRect/>
          </a:stretch>
        </p:blipFill>
        <p:spPr>
          <a:xfrm rot="5400000" flipV="1">
            <a:off x="6883567" y="1549567"/>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 y="-94594"/>
            <a:ext cx="12173078" cy="6952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96226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C5164C-4819-FA22-745B-7256B51A269D}"/>
              </a:ext>
            </a:extLst>
          </p:cNvPr>
          <p:cNvPicPr>
            <a:picLocks noChangeAspect="1"/>
          </p:cNvPicPr>
          <p:nvPr/>
        </p:nvPicPr>
        <p:blipFill>
          <a:blip r:embed="rId3"/>
          <a:stretch>
            <a:fillRect/>
          </a:stretch>
        </p:blipFill>
        <p:spPr>
          <a:xfrm>
            <a:off x="0" y="730254"/>
            <a:ext cx="12192000" cy="6127746"/>
          </a:xfrm>
          <a:prstGeom prst="rect">
            <a:avLst/>
          </a:prstGeom>
        </p:spPr>
      </p:pic>
      <p:sp>
        <p:nvSpPr>
          <p:cNvPr id="5" name="CuadroTexto 4">
            <a:extLst>
              <a:ext uri="{FF2B5EF4-FFF2-40B4-BE49-F238E27FC236}">
                <a16:creationId xmlns:a16="http://schemas.microsoft.com/office/drawing/2014/main" id="{9842E29E-6490-57A2-FEFC-7D5F34B728F9}"/>
              </a:ext>
            </a:extLst>
          </p:cNvPr>
          <p:cNvSpPr txBox="1"/>
          <p:nvPr/>
        </p:nvSpPr>
        <p:spPr>
          <a:xfrm>
            <a:off x="1155940" y="207034"/>
            <a:ext cx="8126083" cy="523220"/>
          </a:xfrm>
          <a:prstGeom prst="rect">
            <a:avLst/>
          </a:prstGeom>
          <a:noFill/>
        </p:spPr>
        <p:txBody>
          <a:bodyPr wrap="square" rtlCol="0">
            <a:spAutoFit/>
          </a:bodyPr>
          <a:lstStyle/>
          <a:p>
            <a:pPr algn="ctr"/>
            <a:r>
              <a:rPr lang="es-ES" b="1" dirty="0"/>
              <a:t>NÚMERO DE CENTRSO EDUCATIVOS, PROYECTOS Y ESTUDIANTES PARTICIPANTES DEL DEPARTAMENTO DE SAN SALVADOR </a:t>
            </a:r>
            <a:endParaRPr lang="es-SV" b="1" dirty="0"/>
          </a:p>
        </p:txBody>
      </p:sp>
    </p:spTree>
    <p:extLst>
      <p:ext uri="{BB962C8B-B14F-4D97-AF65-F5344CB8AC3E}">
        <p14:creationId xmlns:p14="http://schemas.microsoft.com/office/powerpoint/2010/main" val="3711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9D5FB43-4BFB-6673-0E28-F4530BFCCA89}"/>
              </a:ext>
            </a:extLst>
          </p:cNvPr>
          <p:cNvPicPr>
            <a:picLocks noChangeAspect="1"/>
          </p:cNvPicPr>
          <p:nvPr/>
        </p:nvPicPr>
        <p:blipFill>
          <a:blip r:embed="rId3"/>
          <a:stretch>
            <a:fillRect/>
          </a:stretch>
        </p:blipFill>
        <p:spPr>
          <a:xfrm>
            <a:off x="0" y="74428"/>
            <a:ext cx="12192000" cy="6783572"/>
          </a:xfrm>
          <a:prstGeom prst="rect">
            <a:avLst/>
          </a:prstGeom>
        </p:spPr>
      </p:pic>
    </p:spTree>
    <p:extLst>
      <p:ext uri="{BB962C8B-B14F-4D97-AF65-F5344CB8AC3E}">
        <p14:creationId xmlns:p14="http://schemas.microsoft.com/office/powerpoint/2010/main" val="364718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1 Marcador de texto"/>
          <p:cNvSpPr>
            <a:spLocks noGrp="1"/>
          </p:cNvSpPr>
          <p:nvPr>
            <p:ph type="body" idx="1"/>
          </p:nvPr>
        </p:nvSpPr>
        <p:spPr>
          <a:xfrm>
            <a:off x="1163781" y="748144"/>
            <a:ext cx="7034647" cy="499629"/>
          </a:xfrm>
          <a:solidFill>
            <a:schemeClr val="accent1">
              <a:lumMod val="60000"/>
              <a:lumOff val="40000"/>
            </a:schemeClr>
          </a:solidFill>
          <a:ln>
            <a:solidFill>
              <a:schemeClr val="accent1"/>
            </a:solidFill>
          </a:ln>
        </p:spPr>
        <p:txBody>
          <a:bodyPr>
            <a:normAutofit fontScale="92500"/>
          </a:bodyPr>
          <a:lstStyle/>
          <a:p>
            <a:r>
              <a:rPr lang="es-SV" dirty="0"/>
              <a:t>FUNCIONES DE LA DIRECCIÓN DEL CENTRO EDUCATIVO</a:t>
            </a:r>
          </a:p>
        </p:txBody>
      </p:sp>
      <p:sp>
        <p:nvSpPr>
          <p:cNvPr id="265" name="Google Shape;265;p4"/>
          <p:cNvSpPr txBox="1">
            <a:spLocks noGrp="1"/>
          </p:cNvSpPr>
          <p:nvPr>
            <p:ph type="body" sz="quarter" idx="3"/>
          </p:nvPr>
        </p:nvSpPr>
        <p:spPr>
          <a:xfrm>
            <a:off x="1057996" y="1485313"/>
            <a:ext cx="9181158" cy="53726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600"/>
              <a:buChar char="•"/>
            </a:pPr>
            <a:r>
              <a:rPr lang="es-SV" sz="2400" dirty="0">
                <a:solidFill>
                  <a:srgbClr val="FF0000"/>
                </a:solidFill>
                <a:latin typeface="+mj-lt"/>
              </a:rPr>
              <a:t>Nombrar docente/s coordinador /es</a:t>
            </a:r>
            <a:endParaRPr sz="2400" dirty="0">
              <a:solidFill>
                <a:srgbClr val="FF0000"/>
              </a:solidFill>
              <a:latin typeface="+mj-lt"/>
            </a:endParaRPr>
          </a:p>
          <a:p>
            <a:pPr marL="228600" lvl="0" indent="-228600" algn="l" rtl="0">
              <a:lnSpc>
                <a:spcPct val="90000"/>
              </a:lnSpc>
              <a:spcBef>
                <a:spcPts val="1000"/>
              </a:spcBef>
              <a:spcAft>
                <a:spcPts val="0"/>
              </a:spcAft>
              <a:buClr>
                <a:schemeClr val="dk1"/>
              </a:buClr>
              <a:buSzPts val="1800"/>
              <a:buChar char="•"/>
            </a:pPr>
            <a:r>
              <a:rPr lang="es-SV" sz="2400" dirty="0">
                <a:latin typeface="+mj-lt"/>
              </a:rPr>
              <a:t>Recibir perfiles de proyectos</a:t>
            </a:r>
            <a:endParaRPr sz="2400" dirty="0">
              <a:latin typeface="+mj-lt"/>
            </a:endParaRPr>
          </a:p>
          <a:p>
            <a:pPr marL="228600" lvl="0" indent="-228600" algn="l" rtl="0">
              <a:lnSpc>
                <a:spcPct val="90000"/>
              </a:lnSpc>
              <a:spcBef>
                <a:spcPts val="1000"/>
              </a:spcBef>
              <a:spcAft>
                <a:spcPts val="0"/>
              </a:spcAft>
              <a:buClr>
                <a:schemeClr val="dk1"/>
              </a:buClr>
              <a:buSzPts val="1800"/>
              <a:buChar char="•"/>
            </a:pPr>
            <a:r>
              <a:rPr lang="es-SV" sz="2400" dirty="0">
                <a:latin typeface="+mj-lt"/>
              </a:rPr>
              <a:t>Aprobar plan general de SSE</a:t>
            </a:r>
            <a:endParaRPr sz="2400" dirty="0">
              <a:latin typeface="+mj-lt"/>
            </a:endParaRPr>
          </a:p>
          <a:p>
            <a:pPr marL="228600" lvl="0" indent="-228600" algn="l" rtl="0">
              <a:lnSpc>
                <a:spcPct val="90000"/>
              </a:lnSpc>
              <a:spcBef>
                <a:spcPts val="1000"/>
              </a:spcBef>
              <a:spcAft>
                <a:spcPts val="0"/>
              </a:spcAft>
              <a:buClr>
                <a:schemeClr val="dk1"/>
              </a:buClr>
              <a:buSzPts val="1800"/>
              <a:buChar char="•"/>
            </a:pPr>
            <a:r>
              <a:rPr lang="es-SV" sz="2400" dirty="0">
                <a:latin typeface="+mj-lt"/>
              </a:rPr>
              <a:t>Presentar plan general a instancias correspondientes</a:t>
            </a:r>
            <a:endParaRPr sz="2400" dirty="0">
              <a:latin typeface="+mj-lt"/>
            </a:endParaRPr>
          </a:p>
          <a:p>
            <a:pPr marL="228600" lvl="0" indent="-228600" algn="l" rtl="0">
              <a:lnSpc>
                <a:spcPct val="90000"/>
              </a:lnSpc>
              <a:spcBef>
                <a:spcPts val="1000"/>
              </a:spcBef>
              <a:spcAft>
                <a:spcPts val="0"/>
              </a:spcAft>
              <a:buClr>
                <a:schemeClr val="dk1"/>
              </a:buClr>
              <a:buSzPts val="1800"/>
              <a:buChar char="•"/>
            </a:pPr>
            <a:r>
              <a:rPr lang="es-SV" sz="2400" dirty="0">
                <a:latin typeface="+mj-lt"/>
              </a:rPr>
              <a:t>Asignar espacios físicos y recursos</a:t>
            </a:r>
            <a:endParaRPr sz="2400" dirty="0">
              <a:latin typeface="+mj-lt"/>
            </a:endParaRPr>
          </a:p>
          <a:p>
            <a:pPr marL="228600" lvl="0" indent="-228600" algn="l" rtl="0">
              <a:lnSpc>
                <a:spcPct val="90000"/>
              </a:lnSpc>
              <a:spcBef>
                <a:spcPts val="1000"/>
              </a:spcBef>
              <a:spcAft>
                <a:spcPts val="0"/>
              </a:spcAft>
              <a:buClr>
                <a:schemeClr val="dk1"/>
              </a:buClr>
              <a:buSzPts val="1800"/>
              <a:buChar char="•"/>
            </a:pPr>
            <a:r>
              <a:rPr lang="es-SV" sz="2400" dirty="0">
                <a:latin typeface="+mj-lt"/>
              </a:rPr>
              <a:t>Dar seguimiento al plan general de SSE</a:t>
            </a:r>
            <a:endParaRPr sz="2400" dirty="0">
              <a:latin typeface="+mj-lt"/>
            </a:endParaRPr>
          </a:p>
          <a:p>
            <a:pPr marL="228600" lvl="0" indent="-228600" algn="l" rtl="0">
              <a:lnSpc>
                <a:spcPct val="90000"/>
              </a:lnSpc>
              <a:spcBef>
                <a:spcPts val="1000"/>
              </a:spcBef>
              <a:spcAft>
                <a:spcPts val="0"/>
              </a:spcAft>
              <a:buClr>
                <a:schemeClr val="dk1"/>
              </a:buClr>
              <a:buSzPts val="1800"/>
              <a:buChar char="•"/>
            </a:pPr>
            <a:r>
              <a:rPr lang="es-SV" sz="2400" dirty="0">
                <a:latin typeface="+mj-lt"/>
              </a:rPr>
              <a:t>Extender certificaciones a cada estudiante que completó el SSE</a:t>
            </a:r>
            <a:endParaRPr sz="2400" dirty="0">
              <a:latin typeface="+mj-lt"/>
            </a:endParaRPr>
          </a:p>
          <a:p>
            <a:pPr marL="228600" lvl="0" indent="-228600" algn="l" rtl="0">
              <a:lnSpc>
                <a:spcPct val="90000"/>
              </a:lnSpc>
              <a:spcBef>
                <a:spcPts val="1000"/>
              </a:spcBef>
              <a:spcAft>
                <a:spcPts val="0"/>
              </a:spcAft>
              <a:buClr>
                <a:schemeClr val="dk1"/>
              </a:buClr>
              <a:buSzPts val="1800"/>
              <a:buChar char="•"/>
            </a:pPr>
            <a:r>
              <a:rPr lang="es-SV" sz="2400" dirty="0">
                <a:latin typeface="+mj-lt"/>
              </a:rPr>
              <a:t>Extender constancias parciales a estudiantes que no finalizaron el SSE en la institución</a:t>
            </a:r>
            <a:endParaRPr sz="2400" dirty="0">
              <a:latin typeface="+mj-lt"/>
            </a:endParaRPr>
          </a:p>
          <a:p>
            <a:pPr marL="228600" lvl="0" indent="-228600" algn="l" rtl="0">
              <a:lnSpc>
                <a:spcPct val="90000"/>
              </a:lnSpc>
              <a:spcBef>
                <a:spcPts val="1000"/>
              </a:spcBef>
              <a:spcAft>
                <a:spcPts val="0"/>
              </a:spcAft>
              <a:buClr>
                <a:schemeClr val="dk1"/>
              </a:buClr>
              <a:buSzPts val="1800"/>
              <a:buChar char="•"/>
            </a:pPr>
            <a:r>
              <a:rPr lang="es-SV" sz="2400" dirty="0">
                <a:latin typeface="+mj-lt"/>
              </a:rPr>
              <a:t>Enviar a la DDE la nómina de estudiantes que están exentos de realizar el SSE</a:t>
            </a:r>
            <a:endParaRPr sz="2400" dirty="0">
              <a:latin typeface="+mj-lt"/>
            </a:endParaRPr>
          </a:p>
          <a:p>
            <a:pPr marL="228600" lvl="0" indent="-131445" algn="l" rtl="0">
              <a:lnSpc>
                <a:spcPct val="90000"/>
              </a:lnSpc>
              <a:spcBef>
                <a:spcPts val="1000"/>
              </a:spcBef>
              <a:spcAft>
                <a:spcPts val="0"/>
              </a:spcAft>
              <a:buClr>
                <a:schemeClr val="dk1"/>
              </a:buClr>
              <a:buSzPts val="1800"/>
              <a:buNone/>
            </a:pPr>
            <a:endParaRPr sz="2400" dirty="0"/>
          </a:p>
          <a:p>
            <a:pPr marL="228600" lvl="0" indent="-131445" algn="l" rtl="0">
              <a:lnSpc>
                <a:spcPct val="90000"/>
              </a:lnSpc>
              <a:spcBef>
                <a:spcPts val="1000"/>
              </a:spcBef>
              <a:spcAft>
                <a:spcPts val="0"/>
              </a:spcAft>
              <a:buClr>
                <a:schemeClr val="dk1"/>
              </a:buClr>
              <a:buSzPts val="1800"/>
              <a:buNone/>
            </a:pP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53F1260-38DE-457E-2BEA-3178026E5FD2}"/>
              </a:ext>
            </a:extLst>
          </p:cNvPr>
          <p:cNvSpPr>
            <a:spLocks noGrp="1"/>
          </p:cNvSpPr>
          <p:nvPr>
            <p:ph type="body" sz="quarter" idx="10"/>
          </p:nvPr>
        </p:nvSpPr>
        <p:spPr/>
        <p:txBody>
          <a:bodyPr/>
          <a:lstStyle/>
          <a:p>
            <a:endParaRPr lang="es-SV"/>
          </a:p>
        </p:txBody>
      </p:sp>
      <p:pic>
        <p:nvPicPr>
          <p:cNvPr id="5" name="Imagen 4">
            <a:extLst>
              <a:ext uri="{FF2B5EF4-FFF2-40B4-BE49-F238E27FC236}">
                <a16:creationId xmlns:a16="http://schemas.microsoft.com/office/drawing/2014/main" id="{9ABF5582-0A62-DDED-8A74-7C98692BE959}"/>
              </a:ext>
            </a:extLst>
          </p:cNvPr>
          <p:cNvPicPr>
            <a:picLocks noChangeAspect="1"/>
          </p:cNvPicPr>
          <p:nvPr/>
        </p:nvPicPr>
        <p:blipFill>
          <a:blip r:embed="rId2"/>
          <a:stretch>
            <a:fillRect/>
          </a:stretch>
        </p:blipFill>
        <p:spPr>
          <a:xfrm>
            <a:off x="490537" y="738187"/>
            <a:ext cx="11210925" cy="5381625"/>
          </a:xfrm>
          <a:prstGeom prst="rect">
            <a:avLst/>
          </a:prstGeom>
        </p:spPr>
      </p:pic>
    </p:spTree>
    <p:extLst>
      <p:ext uri="{BB962C8B-B14F-4D97-AF65-F5344CB8AC3E}">
        <p14:creationId xmlns:p14="http://schemas.microsoft.com/office/powerpoint/2010/main" val="426861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32"/>
          <p:cNvSpPr txBox="1">
            <a:spLocks noGrp="1"/>
          </p:cNvSpPr>
          <p:nvPr>
            <p:ph type="body" idx="1"/>
          </p:nvPr>
        </p:nvSpPr>
        <p:spPr>
          <a:xfrm>
            <a:off x="733164" y="825613"/>
            <a:ext cx="9505990" cy="428466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s-SV" sz="2400" dirty="0">
                <a:latin typeface="+mj-lt"/>
              </a:rPr>
              <a:t>Organizar y planificar el SSE</a:t>
            </a:r>
            <a:endParaRPr sz="2400" dirty="0">
              <a:latin typeface="+mj-lt"/>
            </a:endParaRPr>
          </a:p>
          <a:p>
            <a:pPr marL="228600" lvl="0" indent="-228600" algn="l" rtl="0">
              <a:lnSpc>
                <a:spcPct val="90000"/>
              </a:lnSpc>
              <a:spcBef>
                <a:spcPts val="1000"/>
              </a:spcBef>
              <a:spcAft>
                <a:spcPts val="0"/>
              </a:spcAft>
              <a:buClr>
                <a:schemeClr val="dk1"/>
              </a:buClr>
              <a:buSzPts val="2400"/>
              <a:buChar char="•"/>
            </a:pPr>
            <a:r>
              <a:rPr lang="es-SV" sz="2400" dirty="0">
                <a:latin typeface="+mj-lt"/>
              </a:rPr>
              <a:t>Organizar sesiones de sensibilización a estudiantes y padres de familia</a:t>
            </a:r>
            <a:endParaRPr sz="2400" dirty="0">
              <a:latin typeface="+mj-lt"/>
            </a:endParaRPr>
          </a:p>
          <a:p>
            <a:pPr marL="228600" lvl="0" indent="-228600" algn="l" rtl="0">
              <a:lnSpc>
                <a:spcPct val="90000"/>
              </a:lnSpc>
              <a:spcBef>
                <a:spcPts val="1000"/>
              </a:spcBef>
              <a:spcAft>
                <a:spcPts val="0"/>
              </a:spcAft>
              <a:buClr>
                <a:schemeClr val="dk1"/>
              </a:buClr>
              <a:buSzPts val="2400"/>
              <a:buChar char="•"/>
            </a:pPr>
            <a:r>
              <a:rPr lang="es-SV" sz="2400" dirty="0">
                <a:latin typeface="+mj-lt"/>
              </a:rPr>
              <a:t>Dar a conocer a estudiantes las áreas del SSE</a:t>
            </a:r>
            <a:endParaRPr sz="2400" dirty="0">
              <a:latin typeface="+mj-lt"/>
            </a:endParaRPr>
          </a:p>
          <a:p>
            <a:pPr marL="228600" lvl="0" indent="-228600" algn="l" rtl="0">
              <a:lnSpc>
                <a:spcPct val="90000"/>
              </a:lnSpc>
              <a:spcBef>
                <a:spcPts val="1000"/>
              </a:spcBef>
              <a:spcAft>
                <a:spcPts val="0"/>
              </a:spcAft>
              <a:buClr>
                <a:schemeClr val="dk1"/>
              </a:buClr>
              <a:buSzPts val="2400"/>
              <a:buChar char="•"/>
            </a:pPr>
            <a:r>
              <a:rPr lang="es-SV" sz="2400" dirty="0">
                <a:latin typeface="+mj-lt"/>
              </a:rPr>
              <a:t>Dar a conocer lineamientos a estudiantes y padres de familia</a:t>
            </a:r>
            <a:endParaRPr sz="2400" dirty="0">
              <a:latin typeface="+mj-lt"/>
            </a:endParaRPr>
          </a:p>
          <a:p>
            <a:pPr marL="228600" lvl="0" indent="-228600" algn="l" rtl="0">
              <a:lnSpc>
                <a:spcPct val="90000"/>
              </a:lnSpc>
              <a:spcBef>
                <a:spcPts val="1000"/>
              </a:spcBef>
              <a:spcAft>
                <a:spcPts val="0"/>
              </a:spcAft>
              <a:buClr>
                <a:schemeClr val="dk1"/>
              </a:buClr>
              <a:buSzPts val="2400"/>
              <a:buChar char="•"/>
            </a:pPr>
            <a:r>
              <a:rPr lang="es-SV" sz="2400" dirty="0">
                <a:latin typeface="+mj-lt"/>
              </a:rPr>
              <a:t>Capacitar a estudiantes sobre perfiles de proyectos</a:t>
            </a:r>
            <a:endParaRPr sz="2400" dirty="0">
              <a:latin typeface="+mj-lt"/>
            </a:endParaRPr>
          </a:p>
          <a:p>
            <a:pPr marL="228600" lvl="0" indent="-228600" algn="l" rtl="0">
              <a:lnSpc>
                <a:spcPct val="90000"/>
              </a:lnSpc>
              <a:spcBef>
                <a:spcPts val="1000"/>
              </a:spcBef>
              <a:spcAft>
                <a:spcPts val="0"/>
              </a:spcAft>
              <a:buClr>
                <a:schemeClr val="dk1"/>
              </a:buClr>
              <a:buSzPts val="2400"/>
              <a:buChar char="•"/>
            </a:pPr>
            <a:r>
              <a:rPr lang="es-SV" sz="2400" dirty="0">
                <a:latin typeface="+mj-lt"/>
              </a:rPr>
              <a:t>Presentar a dirección áreas y proyectos seleccionados para aprobación</a:t>
            </a:r>
            <a:endParaRPr sz="2400" dirty="0">
              <a:latin typeface="+mj-lt"/>
            </a:endParaRPr>
          </a:p>
          <a:p>
            <a:pPr marL="228600" lvl="0" indent="-228600" algn="l" rtl="0">
              <a:lnSpc>
                <a:spcPct val="90000"/>
              </a:lnSpc>
              <a:spcBef>
                <a:spcPts val="1000"/>
              </a:spcBef>
              <a:spcAft>
                <a:spcPts val="0"/>
              </a:spcAft>
              <a:buClr>
                <a:schemeClr val="dk1"/>
              </a:buClr>
              <a:buSzPts val="2400"/>
              <a:buChar char="•"/>
            </a:pPr>
            <a:r>
              <a:rPr lang="es-SV" sz="2400" dirty="0">
                <a:latin typeface="+mj-lt"/>
              </a:rPr>
              <a:t>Elaborar plan general de SSE del Centro Escolar</a:t>
            </a:r>
            <a:endParaRPr sz="2400" dirty="0">
              <a:latin typeface="+mj-lt"/>
            </a:endParaRPr>
          </a:p>
          <a:p>
            <a:pPr marL="228600" lvl="0" indent="-228600" algn="l" rtl="0">
              <a:lnSpc>
                <a:spcPct val="90000"/>
              </a:lnSpc>
              <a:spcBef>
                <a:spcPts val="1000"/>
              </a:spcBef>
              <a:spcAft>
                <a:spcPts val="0"/>
              </a:spcAft>
              <a:buClr>
                <a:schemeClr val="dk1"/>
              </a:buClr>
              <a:buSzPts val="2400"/>
              <a:buChar char="•"/>
            </a:pPr>
            <a:r>
              <a:rPr lang="es-SV" sz="2400" dirty="0">
                <a:latin typeface="+mj-lt"/>
              </a:rPr>
              <a:t>Realizar monitoreo, seguimiento, control y registro de la ejecución de los proyectos</a:t>
            </a:r>
            <a:endParaRPr sz="2400" dirty="0">
              <a:latin typeface="+mj-lt"/>
            </a:endParaRPr>
          </a:p>
          <a:p>
            <a:pPr marL="228600" lvl="0" indent="-228600" algn="l" rtl="0">
              <a:lnSpc>
                <a:spcPct val="90000"/>
              </a:lnSpc>
              <a:spcBef>
                <a:spcPts val="1000"/>
              </a:spcBef>
              <a:spcAft>
                <a:spcPts val="0"/>
              </a:spcAft>
              <a:buClr>
                <a:schemeClr val="dk1"/>
              </a:buClr>
              <a:buSzPts val="2400"/>
              <a:buChar char="•"/>
            </a:pPr>
            <a:r>
              <a:rPr lang="es-SV" sz="2400" dirty="0">
                <a:latin typeface="+mj-lt"/>
              </a:rPr>
              <a:t>Informar a la dirección del centro sobre avances y finalización del SSE</a:t>
            </a:r>
            <a:endParaRPr sz="2400" dirty="0">
              <a:latin typeface="+mj-lt"/>
            </a:endParaRPr>
          </a:p>
          <a:p>
            <a:pPr marL="228600" lvl="0" indent="-228600" algn="l" rtl="0">
              <a:lnSpc>
                <a:spcPct val="90000"/>
              </a:lnSpc>
              <a:spcBef>
                <a:spcPts val="1000"/>
              </a:spcBef>
              <a:spcAft>
                <a:spcPts val="0"/>
              </a:spcAft>
              <a:buClr>
                <a:schemeClr val="dk1"/>
              </a:buClr>
              <a:buSzPts val="2400"/>
              <a:buChar char="•"/>
            </a:pPr>
            <a:r>
              <a:rPr lang="es-SV" sz="2400" dirty="0">
                <a:latin typeface="+mj-lt"/>
              </a:rPr>
              <a:t>Evaluar continuamente la realización del SSE</a:t>
            </a:r>
            <a:endParaRPr sz="2400" dirty="0">
              <a:latin typeface="+mj-lt"/>
            </a:endParaRPr>
          </a:p>
          <a:p>
            <a:pPr marL="228600" lvl="0" indent="-130810" algn="l" rtl="0">
              <a:lnSpc>
                <a:spcPct val="90000"/>
              </a:lnSpc>
              <a:spcBef>
                <a:spcPts val="1000"/>
              </a:spcBef>
              <a:spcAft>
                <a:spcPts val="0"/>
              </a:spcAft>
              <a:buClr>
                <a:schemeClr val="dk1"/>
              </a:buClr>
              <a:buSzPts val="2400"/>
              <a:buNone/>
            </a:pPr>
            <a:endParaRPr sz="2400" dirty="0"/>
          </a:p>
        </p:txBody>
      </p:sp>
      <p:sp>
        <p:nvSpPr>
          <p:cNvPr id="2" name="1 CuadroTexto"/>
          <p:cNvSpPr txBox="1"/>
          <p:nvPr/>
        </p:nvSpPr>
        <p:spPr>
          <a:xfrm>
            <a:off x="965630" y="221592"/>
            <a:ext cx="6826827" cy="400110"/>
          </a:xfrm>
          <a:prstGeom prst="rect">
            <a:avLst/>
          </a:prstGeom>
          <a:solidFill>
            <a:schemeClr val="accent1">
              <a:lumMod val="60000"/>
              <a:lumOff val="40000"/>
            </a:schemeClr>
          </a:solidFill>
        </p:spPr>
        <p:txBody>
          <a:bodyPr wrap="square" rtlCol="0">
            <a:spAutoFit/>
          </a:bodyPr>
          <a:lstStyle/>
          <a:p>
            <a:r>
              <a:rPr lang="es-SV" sz="2000" b="1" dirty="0"/>
              <a:t>FUNCIONES DEL DOCENTE COORDINADOR DEL SEE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3"/>
          <p:cNvSpPr txBox="1"/>
          <p:nvPr/>
        </p:nvSpPr>
        <p:spPr>
          <a:xfrm>
            <a:off x="868971" y="854752"/>
            <a:ext cx="9157532" cy="584931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15000"/>
              </a:lnSpc>
              <a:spcBef>
                <a:spcPts val="800"/>
              </a:spcBef>
              <a:spcAft>
                <a:spcPts val="0"/>
              </a:spcAft>
              <a:buClr>
                <a:srgbClr val="000000"/>
              </a:buClr>
              <a:buSzPts val="2400"/>
              <a:buFont typeface="Arial"/>
              <a:buAutoNum type="alphaLcParenR"/>
            </a:pPr>
            <a:r>
              <a:rPr lang="es-SV" sz="2400" b="0" i="0" u="none" strike="noStrike" cap="none" dirty="0">
                <a:solidFill>
                  <a:srgbClr val="000000"/>
                </a:solidFill>
                <a:latin typeface="+mj-lt"/>
                <a:ea typeface="Arial"/>
                <a:cs typeface="Arial"/>
                <a:sym typeface="Arial"/>
              </a:rPr>
              <a:t>Sustituir el SSE por donaciones, pagos en efectivo o regalías.</a:t>
            </a:r>
            <a:endParaRPr sz="2400" b="0" i="0" u="none" strike="noStrike" cap="none" dirty="0">
              <a:solidFill>
                <a:srgbClr val="000000"/>
              </a:solidFill>
              <a:latin typeface="+mj-lt"/>
              <a:ea typeface="Arial"/>
              <a:cs typeface="Arial"/>
              <a:sym typeface="Arial"/>
            </a:endParaRPr>
          </a:p>
          <a:p>
            <a:pPr marL="514350" marR="0" lvl="0" indent="-514350" algn="just" rtl="0">
              <a:lnSpc>
                <a:spcPct val="107000"/>
              </a:lnSpc>
              <a:spcBef>
                <a:spcPts val="800"/>
              </a:spcBef>
              <a:spcAft>
                <a:spcPts val="0"/>
              </a:spcAft>
              <a:buClr>
                <a:srgbClr val="000000"/>
              </a:buClr>
              <a:buSzPts val="2400"/>
              <a:buFont typeface="Arial"/>
              <a:buAutoNum type="alphaLcParenR"/>
            </a:pPr>
            <a:r>
              <a:rPr lang="es-SV" sz="2400" b="0" i="0" u="none" strike="noStrike" cap="none" dirty="0">
                <a:solidFill>
                  <a:srgbClr val="000000"/>
                </a:solidFill>
                <a:latin typeface="+mj-lt"/>
                <a:ea typeface="Arial"/>
                <a:cs typeface="Arial"/>
                <a:sym typeface="Arial"/>
              </a:rPr>
              <a:t>Exigir la cancelación para la inscripción o realización del SSE.</a:t>
            </a:r>
            <a:endParaRPr sz="1400" b="0" i="0" u="none" strike="noStrike" cap="none" dirty="0">
              <a:solidFill>
                <a:srgbClr val="000000"/>
              </a:solidFill>
              <a:latin typeface="+mj-lt"/>
              <a:ea typeface="Arial"/>
              <a:cs typeface="Arial"/>
              <a:sym typeface="Arial"/>
            </a:endParaRPr>
          </a:p>
          <a:p>
            <a:pPr marL="514350" marR="0" lvl="0" indent="-514350" algn="just" rtl="0">
              <a:lnSpc>
                <a:spcPct val="107000"/>
              </a:lnSpc>
              <a:spcBef>
                <a:spcPts val="800"/>
              </a:spcBef>
              <a:spcAft>
                <a:spcPts val="0"/>
              </a:spcAft>
              <a:buClr>
                <a:srgbClr val="000000"/>
              </a:buClr>
              <a:buSzPts val="2400"/>
              <a:buFont typeface="Arial"/>
              <a:buAutoNum type="alphaLcParenR"/>
            </a:pPr>
            <a:r>
              <a:rPr lang="es-SV" sz="2400" b="0" i="0" u="none" strike="noStrike" cap="none" dirty="0">
                <a:solidFill>
                  <a:srgbClr val="000000"/>
                </a:solidFill>
                <a:latin typeface="+mj-lt"/>
                <a:ea typeface="Arial"/>
                <a:cs typeface="Arial"/>
                <a:sym typeface="Arial"/>
              </a:rPr>
              <a:t>Obligar a los y las estudiantes a incurrir en gastos desproporcionados.</a:t>
            </a:r>
            <a:endParaRPr sz="2400" b="0" i="0" u="none" strike="noStrike" cap="none" dirty="0">
              <a:solidFill>
                <a:srgbClr val="000000"/>
              </a:solidFill>
              <a:latin typeface="+mj-lt"/>
              <a:ea typeface="Arial"/>
              <a:cs typeface="Arial"/>
              <a:sym typeface="Arial"/>
            </a:endParaRPr>
          </a:p>
          <a:p>
            <a:pPr marL="514350" marR="0" lvl="0" indent="-514350" algn="just" rtl="0">
              <a:lnSpc>
                <a:spcPct val="107000"/>
              </a:lnSpc>
              <a:spcBef>
                <a:spcPts val="800"/>
              </a:spcBef>
              <a:spcAft>
                <a:spcPts val="0"/>
              </a:spcAft>
              <a:buClr>
                <a:srgbClr val="000000"/>
              </a:buClr>
              <a:buSzPts val="2400"/>
              <a:buFont typeface="Arial"/>
              <a:buAutoNum type="alphaLcParenR"/>
            </a:pPr>
            <a:r>
              <a:rPr lang="es-SV" sz="2400" b="0" i="0" u="none" strike="noStrike" cap="none" dirty="0">
                <a:solidFill>
                  <a:srgbClr val="000000"/>
                </a:solidFill>
                <a:latin typeface="+mj-lt"/>
                <a:ea typeface="Arial"/>
                <a:cs typeface="Arial"/>
                <a:sym typeface="Arial"/>
              </a:rPr>
              <a:t>Obligar a realizar proyectos que pongan en peligro la seguridad de los y las estudiantes.</a:t>
            </a:r>
            <a:endParaRPr sz="1400" b="0" i="0" u="none" strike="noStrike" cap="none" dirty="0">
              <a:solidFill>
                <a:srgbClr val="000000"/>
              </a:solidFill>
              <a:latin typeface="+mj-lt"/>
              <a:ea typeface="Arial"/>
              <a:cs typeface="Arial"/>
              <a:sym typeface="Arial"/>
            </a:endParaRPr>
          </a:p>
          <a:p>
            <a:pPr marL="514350" marR="0" lvl="0" indent="-514350" algn="just" rtl="0">
              <a:lnSpc>
                <a:spcPct val="107000"/>
              </a:lnSpc>
              <a:spcBef>
                <a:spcPts val="800"/>
              </a:spcBef>
              <a:spcAft>
                <a:spcPts val="0"/>
              </a:spcAft>
              <a:buClr>
                <a:srgbClr val="000000"/>
              </a:buClr>
              <a:buSzPts val="2400"/>
              <a:buFont typeface="Arial"/>
              <a:buAutoNum type="alphaLcParenR"/>
            </a:pPr>
            <a:r>
              <a:rPr lang="es-SV" sz="2400" b="0" i="0" u="none" strike="noStrike" cap="none" dirty="0">
                <a:solidFill>
                  <a:srgbClr val="000000"/>
                </a:solidFill>
                <a:latin typeface="+mj-lt"/>
                <a:ea typeface="Arial"/>
                <a:cs typeface="Arial"/>
                <a:sym typeface="Arial"/>
              </a:rPr>
              <a:t>Ejecutar proyectos de Servicio Social Estudiantil en Instituciones Privadas con fines de lucro.</a:t>
            </a:r>
            <a:endParaRPr sz="2400" b="0" i="0" u="none" strike="noStrike" cap="none" dirty="0">
              <a:solidFill>
                <a:srgbClr val="000000"/>
              </a:solidFill>
              <a:latin typeface="+mj-lt"/>
              <a:ea typeface="Arial"/>
              <a:cs typeface="Arial"/>
              <a:sym typeface="Arial"/>
            </a:endParaRPr>
          </a:p>
          <a:p>
            <a:pPr marL="514350" marR="0" lvl="0" indent="-514350" algn="just" rtl="0">
              <a:lnSpc>
                <a:spcPct val="107000"/>
              </a:lnSpc>
              <a:spcBef>
                <a:spcPts val="800"/>
              </a:spcBef>
              <a:spcAft>
                <a:spcPts val="0"/>
              </a:spcAft>
              <a:buClr>
                <a:srgbClr val="000000"/>
              </a:buClr>
              <a:buSzPts val="2400"/>
              <a:buFont typeface="Arial"/>
              <a:buAutoNum type="alphaLcParenR"/>
            </a:pPr>
            <a:r>
              <a:rPr lang="es-SV" sz="2400" b="0" i="0" u="none" strike="noStrike" cap="none" dirty="0">
                <a:solidFill>
                  <a:srgbClr val="000000"/>
                </a:solidFill>
                <a:latin typeface="+mj-lt"/>
                <a:ea typeface="Arial"/>
                <a:cs typeface="Arial"/>
                <a:sym typeface="Arial"/>
              </a:rPr>
              <a:t>Invalidar las horas realizadas en un proyecto de su SSE cuando estas se han realizado en otra institución educativa.</a:t>
            </a:r>
            <a:endParaRPr sz="2400" b="0" i="0" u="none" strike="noStrike" cap="none" dirty="0">
              <a:solidFill>
                <a:srgbClr val="000000"/>
              </a:solidFill>
              <a:latin typeface="+mj-lt"/>
              <a:ea typeface="Arial"/>
              <a:cs typeface="Arial"/>
              <a:sym typeface="Arial"/>
            </a:endParaRPr>
          </a:p>
          <a:p>
            <a:pPr marL="0" marR="0" lvl="0" indent="0" algn="just" rtl="0">
              <a:lnSpc>
                <a:spcPct val="107000"/>
              </a:lnSpc>
              <a:spcBef>
                <a:spcPts val="800"/>
              </a:spcBef>
              <a:spcAft>
                <a:spcPts val="0"/>
              </a:spcAft>
              <a:buClr>
                <a:srgbClr val="000000"/>
              </a:buClr>
              <a:buSzPts val="2000"/>
              <a:buFont typeface="Arial"/>
              <a:buNone/>
            </a:pPr>
            <a:r>
              <a:rPr lang="es-SV" sz="2000" b="0" i="0" u="none" strike="noStrike" cap="none" dirty="0">
                <a:solidFill>
                  <a:srgbClr val="FF0000"/>
                </a:solidFill>
                <a:latin typeface="+mj-lt"/>
                <a:ea typeface="Calibri"/>
                <a:cs typeface="Calibri"/>
                <a:sym typeface="Calibri"/>
              </a:rPr>
              <a:t>En caso de tener conocimiento de no cumplimiento de estas normas, se procederá a la anulación del proyecto del Servicio Social Estudiantil</a:t>
            </a:r>
            <a:endParaRPr sz="2000" b="0" i="0" u="none" strike="noStrike" cap="none" dirty="0">
              <a:solidFill>
                <a:srgbClr val="FF0000"/>
              </a:solidFill>
              <a:latin typeface="+mj-lt"/>
              <a:ea typeface="Calibri"/>
              <a:cs typeface="Calibri"/>
              <a:sym typeface="Calibri"/>
            </a:endParaRPr>
          </a:p>
          <a:p>
            <a:pPr marL="0" marR="0" lvl="0" indent="0" algn="just" rtl="0">
              <a:lnSpc>
                <a:spcPct val="107000"/>
              </a:lnSpc>
              <a:spcBef>
                <a:spcPts val="800"/>
              </a:spcBef>
              <a:spcAft>
                <a:spcPts val="0"/>
              </a:spcAft>
              <a:buClr>
                <a:srgbClr val="000000"/>
              </a:buClr>
              <a:buSzPts val="1800"/>
              <a:buFont typeface="Arial"/>
              <a:buNone/>
            </a:pPr>
            <a:r>
              <a:rPr lang="es-SV" sz="1800" b="0"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Calibri"/>
              <a:ea typeface="Calibri"/>
              <a:cs typeface="Calibri"/>
              <a:sym typeface="Calibri"/>
            </a:endParaRPr>
          </a:p>
        </p:txBody>
      </p:sp>
      <p:sp>
        <p:nvSpPr>
          <p:cNvPr id="3" name="2 CuadroTexto"/>
          <p:cNvSpPr txBox="1"/>
          <p:nvPr/>
        </p:nvSpPr>
        <p:spPr>
          <a:xfrm>
            <a:off x="1039092" y="153930"/>
            <a:ext cx="8343900" cy="400110"/>
          </a:xfrm>
          <a:prstGeom prst="rect">
            <a:avLst/>
          </a:prstGeom>
          <a:solidFill>
            <a:schemeClr val="accent1">
              <a:lumMod val="60000"/>
              <a:lumOff val="40000"/>
            </a:schemeClr>
          </a:solidFill>
        </p:spPr>
        <p:txBody>
          <a:bodyPr wrap="square" rtlCol="0">
            <a:spAutoFit/>
          </a:bodyPr>
          <a:lstStyle/>
          <a:p>
            <a:r>
              <a:rPr lang="es-SV" sz="2000" b="1" dirty="0"/>
              <a:t>FALTAS DE LOS CENTROS EDUCATIVOS OFICIALES Y PRIVADOS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1 Título"/>
          <p:cNvSpPr>
            <a:spLocks noGrp="1"/>
          </p:cNvSpPr>
          <p:nvPr>
            <p:ph type="title"/>
          </p:nvPr>
        </p:nvSpPr>
        <p:spPr>
          <a:xfrm>
            <a:off x="636843" y="1121229"/>
            <a:ext cx="5301753" cy="1320800"/>
          </a:xfrm>
        </p:spPr>
        <p:txBody>
          <a:bodyPr/>
          <a:lstStyle/>
          <a:p>
            <a:r>
              <a:rPr lang="es-SV" b="1" dirty="0">
                <a:solidFill>
                  <a:schemeClr val="tx1"/>
                </a:solidFill>
              </a:rPr>
              <a:t>Objetivos de la reunión</a:t>
            </a:r>
          </a:p>
        </p:txBody>
      </p:sp>
      <p:sp>
        <p:nvSpPr>
          <p:cNvPr id="170" name="Google Shape;170;p2"/>
          <p:cNvSpPr txBox="1">
            <a:spLocks noGrp="1"/>
          </p:cNvSpPr>
          <p:nvPr>
            <p:ph idx="1"/>
          </p:nvPr>
        </p:nvSpPr>
        <p:spPr>
          <a:xfrm>
            <a:off x="636843" y="1869207"/>
            <a:ext cx="8596668" cy="3880773"/>
          </a:xfrm>
        </p:spPr>
        <p:txBody>
          <a:bodyPr>
            <a:noAutofit/>
          </a:bodyPr>
          <a:lstStyle/>
          <a:p>
            <a:pPr lvl="0"/>
            <a:r>
              <a:rPr lang="es-SV" sz="2400" dirty="0"/>
              <a:t>Compartir  experiencias sobre la implementación de los planes institucionales y proyectos del servicio social estudiantil 2024, de los centros educativos de educación media.</a:t>
            </a:r>
          </a:p>
          <a:p>
            <a:pPr lvl="0"/>
            <a:endParaRPr lang="es-SV" sz="2400" dirty="0"/>
          </a:p>
          <a:p>
            <a:pPr lvl="0"/>
            <a:r>
              <a:rPr lang="es-SV" sz="2400" dirty="0"/>
              <a:t>Brindar orientaciones sobre la ejecución, seguimiento y evaluación de la implementación de los proyectos, en el marco de los lineamientos del servicio social estudiantil, en los centros educativos de educación media. </a:t>
            </a:r>
          </a:p>
        </p:txBody>
      </p:sp>
      <p:pic>
        <p:nvPicPr>
          <p:cNvPr id="171" name="Google Shape;171;p2" descr="C:\Users\DVillacorta\Pictures\LOGO MINED 1.png"/>
          <p:cNvPicPr preferRelativeResize="0"/>
          <p:nvPr/>
        </p:nvPicPr>
        <p:blipFill rotWithShape="1">
          <a:blip r:embed="rId3">
            <a:alphaModFix/>
          </a:blip>
          <a:srcRect/>
          <a:stretch/>
        </p:blipFill>
        <p:spPr>
          <a:xfrm>
            <a:off x="4935177" y="115691"/>
            <a:ext cx="2006839" cy="912215"/>
          </a:xfrm>
          <a:prstGeom prst="rect">
            <a:avLst/>
          </a:prstGeom>
          <a:noFill/>
          <a:ln>
            <a:noFill/>
          </a:ln>
        </p:spPr>
      </p:pic>
    </p:spTree>
    <p:extLst>
      <p:ext uri="{BB962C8B-B14F-4D97-AF65-F5344CB8AC3E}">
        <p14:creationId xmlns:p14="http://schemas.microsoft.com/office/powerpoint/2010/main" val="422852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9" name="Google Shape;279;p10"/>
          <p:cNvSpPr txBox="1">
            <a:spLocks noGrp="1"/>
          </p:cNvSpPr>
          <p:nvPr>
            <p:ph idx="1"/>
          </p:nvPr>
        </p:nvSpPr>
        <p:spPr>
          <a:xfrm>
            <a:off x="942110" y="1420091"/>
            <a:ext cx="9020598" cy="505777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400"/>
              <a:buNone/>
            </a:pPr>
            <a:r>
              <a:rPr lang="es-SV" sz="2400" dirty="0">
                <a:latin typeface="+mj-lt"/>
              </a:rPr>
              <a:t>La evaluación final del proyecto se hará con base al logro de objetivos y metas propuestas en el respectivo proyecto. </a:t>
            </a:r>
            <a:endParaRPr dirty="0">
              <a:latin typeface="+mj-lt"/>
            </a:endParaRPr>
          </a:p>
          <a:p>
            <a:pPr marL="0" lvl="0" indent="0" algn="l" rtl="0">
              <a:lnSpc>
                <a:spcPct val="90000"/>
              </a:lnSpc>
              <a:spcBef>
                <a:spcPts val="0"/>
              </a:spcBef>
              <a:spcAft>
                <a:spcPts val="0"/>
              </a:spcAft>
              <a:buClr>
                <a:schemeClr val="dk1"/>
              </a:buClr>
              <a:buSzPts val="2400"/>
              <a:buNone/>
            </a:pPr>
            <a:endParaRPr sz="2400" dirty="0">
              <a:latin typeface="+mj-lt"/>
            </a:endParaRPr>
          </a:p>
          <a:p>
            <a:pPr marL="0" lvl="0" indent="0" algn="l" rtl="0">
              <a:lnSpc>
                <a:spcPct val="90000"/>
              </a:lnSpc>
              <a:spcBef>
                <a:spcPts val="0"/>
              </a:spcBef>
              <a:spcAft>
                <a:spcPts val="0"/>
              </a:spcAft>
              <a:buClr>
                <a:schemeClr val="dk1"/>
              </a:buClr>
              <a:buSzPts val="2400"/>
              <a:buNone/>
            </a:pPr>
            <a:r>
              <a:rPr lang="es-SV" sz="2400" dirty="0">
                <a:latin typeface="+mj-lt"/>
              </a:rPr>
              <a:t>Los estudiantes presentarán al  coordinador, los documentos siguientes:</a:t>
            </a:r>
            <a:endParaRPr dirty="0">
              <a:latin typeface="+mj-lt"/>
            </a:endParaRPr>
          </a:p>
          <a:p>
            <a:pPr marL="228600" lvl="0" indent="-228600" algn="l" rtl="0">
              <a:lnSpc>
                <a:spcPct val="90000"/>
              </a:lnSpc>
              <a:spcBef>
                <a:spcPts val="1000"/>
              </a:spcBef>
              <a:spcAft>
                <a:spcPts val="0"/>
              </a:spcAft>
              <a:buClr>
                <a:schemeClr val="dk1"/>
              </a:buClr>
              <a:buSzPts val="2400"/>
              <a:buChar char="•"/>
            </a:pPr>
            <a:r>
              <a:rPr lang="es-SV" sz="2400" u="sng" dirty="0">
                <a:latin typeface="+mj-lt"/>
              </a:rPr>
              <a:t>Memoria de finalización del proyecto, conteniendo los atestados correspondientes que respalden su cumplimiento; y</a:t>
            </a:r>
            <a:endParaRPr u="sng" dirty="0">
              <a:latin typeface="+mj-lt"/>
            </a:endParaRPr>
          </a:p>
          <a:p>
            <a:pPr marL="228600" lvl="0" indent="-76200" algn="l" rtl="0">
              <a:lnSpc>
                <a:spcPct val="90000"/>
              </a:lnSpc>
              <a:spcBef>
                <a:spcPts val="1000"/>
              </a:spcBef>
              <a:spcAft>
                <a:spcPts val="0"/>
              </a:spcAft>
              <a:buClr>
                <a:schemeClr val="dk1"/>
              </a:buClr>
              <a:buSzPts val="2400"/>
              <a:buNone/>
            </a:pPr>
            <a:endParaRPr sz="2400" dirty="0">
              <a:latin typeface="+mj-lt"/>
            </a:endParaRPr>
          </a:p>
          <a:p>
            <a:pPr marL="228600" lvl="0" indent="-228600" algn="l" rtl="0">
              <a:lnSpc>
                <a:spcPct val="90000"/>
              </a:lnSpc>
              <a:spcBef>
                <a:spcPts val="1000"/>
              </a:spcBef>
              <a:spcAft>
                <a:spcPts val="0"/>
              </a:spcAft>
              <a:buClr>
                <a:schemeClr val="dk1"/>
              </a:buClr>
              <a:buSzPts val="2400"/>
              <a:buChar char="•"/>
            </a:pPr>
            <a:r>
              <a:rPr lang="es-SV" sz="2400" dirty="0">
                <a:latin typeface="+mj-lt"/>
              </a:rPr>
              <a:t>Cuando dicho proyecto se haya realizado externamente ,deberá presentar, además, constancia de la institución o comunidad donde se haya realizado el proyecto. </a:t>
            </a:r>
            <a:endParaRPr dirty="0">
              <a:latin typeface="+mj-lt"/>
            </a:endParaRPr>
          </a:p>
          <a:p>
            <a:pPr marL="228600" lvl="0" indent="-76200" algn="l" rtl="0">
              <a:lnSpc>
                <a:spcPct val="90000"/>
              </a:lnSpc>
              <a:spcBef>
                <a:spcPts val="1000"/>
              </a:spcBef>
              <a:spcAft>
                <a:spcPts val="0"/>
              </a:spcAft>
              <a:buClr>
                <a:schemeClr val="dk1"/>
              </a:buClr>
              <a:buSzPts val="2400"/>
              <a:buNone/>
            </a:pPr>
            <a:endParaRPr sz="2400" dirty="0">
              <a:latin typeface="+mj-lt"/>
            </a:endParaRPr>
          </a:p>
          <a:p>
            <a:pPr marL="228600" lvl="0" indent="-228600" algn="l" rtl="0">
              <a:lnSpc>
                <a:spcPct val="90000"/>
              </a:lnSpc>
              <a:spcBef>
                <a:spcPts val="1000"/>
              </a:spcBef>
              <a:spcAft>
                <a:spcPts val="0"/>
              </a:spcAft>
              <a:buClr>
                <a:schemeClr val="dk1"/>
              </a:buClr>
              <a:buSzPts val="2400"/>
              <a:buChar char="•"/>
            </a:pPr>
            <a:r>
              <a:rPr lang="es-SV" sz="2400" dirty="0">
                <a:latin typeface="+mj-lt"/>
              </a:rPr>
              <a:t>En el caso de la acreditación de la prestación de servicio voluntario se efectuará mediante certificación expedida por la Organización en la que se haya realizado dicho servicio voluntario.</a:t>
            </a:r>
            <a:endParaRPr dirty="0">
              <a:latin typeface="+mj-lt"/>
            </a:endParaRPr>
          </a:p>
          <a:p>
            <a:pPr marL="228600" lvl="0" indent="-50800" algn="l" rtl="0">
              <a:lnSpc>
                <a:spcPct val="90000"/>
              </a:lnSpc>
              <a:spcBef>
                <a:spcPts val="1000"/>
              </a:spcBef>
              <a:spcAft>
                <a:spcPts val="0"/>
              </a:spcAft>
              <a:buClr>
                <a:schemeClr val="dk1"/>
              </a:buClr>
              <a:buSzPts val="2800"/>
              <a:buNone/>
            </a:pPr>
            <a:endParaRPr dirty="0"/>
          </a:p>
        </p:txBody>
      </p:sp>
      <p:sp>
        <p:nvSpPr>
          <p:cNvPr id="2" name="1 CuadroTexto"/>
          <p:cNvSpPr txBox="1"/>
          <p:nvPr/>
        </p:nvSpPr>
        <p:spPr>
          <a:xfrm>
            <a:off x="1070262" y="706581"/>
            <a:ext cx="8437419" cy="461665"/>
          </a:xfrm>
          <a:prstGeom prst="rect">
            <a:avLst/>
          </a:prstGeom>
          <a:solidFill>
            <a:schemeClr val="accent1">
              <a:lumMod val="60000"/>
              <a:lumOff val="40000"/>
            </a:schemeClr>
          </a:solidFill>
        </p:spPr>
        <p:txBody>
          <a:bodyPr wrap="square" rtlCol="0">
            <a:spAutoFit/>
          </a:bodyPr>
          <a:lstStyle/>
          <a:p>
            <a:r>
              <a:rPr lang="es-SV" sz="2400" b="1" dirty="0"/>
              <a:t>EVALUACIÓN, MONITOREO Y SEGUIMIENTO DEL SSE</a:t>
            </a:r>
          </a:p>
        </p:txBody>
      </p:sp>
    </p:spTree>
  </p:cSld>
  <p:clrMapOvr>
    <a:overrideClrMapping bg1="lt1" tx1="dk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FF404F9F-C8DB-6BBB-DED7-1EB80577DE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6241" b="53110"/>
          <a:stretch>
            <a:fillRect/>
          </a:stretch>
        </p:blipFill>
        <p:spPr>
          <a:xfrm rot="5400000" flipV="1">
            <a:off x="6883567" y="1549567"/>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
        <p:nvSpPr>
          <p:cNvPr id="3" name="2 CuadroTexto"/>
          <p:cNvSpPr txBox="1"/>
          <p:nvPr/>
        </p:nvSpPr>
        <p:spPr>
          <a:xfrm>
            <a:off x="529935" y="908474"/>
            <a:ext cx="11525693" cy="6001643"/>
          </a:xfrm>
          <a:prstGeom prst="rect">
            <a:avLst/>
          </a:prstGeom>
          <a:noFill/>
        </p:spPr>
        <p:txBody>
          <a:bodyPr wrap="square" rtlCol="0">
            <a:spAutoFit/>
          </a:bodyPr>
          <a:lstStyle/>
          <a:p>
            <a:pPr marL="457200" indent="-457200">
              <a:buAutoNum type="arabicPeriod"/>
            </a:pPr>
            <a:r>
              <a:rPr lang="es-SV" sz="2000" dirty="0">
                <a:latin typeface="+mj-lt"/>
              </a:rPr>
              <a:t>Creación de espacios por Directores y Directoras Departamentales de Educación para intercambio de experiencias y orientaciones del SSE. </a:t>
            </a:r>
          </a:p>
          <a:p>
            <a:pPr marL="457200" indent="-457200">
              <a:buAutoNum type="arabicPeriod"/>
            </a:pPr>
            <a:r>
              <a:rPr lang="es-SV" sz="2000" dirty="0">
                <a:latin typeface="+mj-lt"/>
              </a:rPr>
              <a:t>Coordinación y apoyo con coordinadores del SSE y acreditadores departamentales.</a:t>
            </a:r>
          </a:p>
          <a:p>
            <a:pPr marL="342900" indent="-342900">
              <a:lnSpc>
                <a:spcPct val="150000"/>
              </a:lnSpc>
              <a:buAutoNum type="arabicPeriod"/>
            </a:pPr>
            <a:r>
              <a:rPr lang="es-SV" sz="2000" b="1" dirty="0">
                <a:latin typeface="+mj-lt"/>
              </a:rPr>
              <a:t>Apoyo de directivos y docentes coordinadores de los centros educativos de media</a:t>
            </a:r>
            <a:r>
              <a:rPr lang="es-SV" sz="2000" dirty="0">
                <a:latin typeface="+mj-lt"/>
              </a:rPr>
              <a:t>.</a:t>
            </a:r>
          </a:p>
          <a:p>
            <a:pPr marL="342900" indent="-342900">
              <a:lnSpc>
                <a:spcPct val="150000"/>
              </a:lnSpc>
              <a:buAutoNum type="arabicPeriod"/>
            </a:pPr>
            <a:r>
              <a:rPr lang="es-SV" sz="2000" dirty="0">
                <a:latin typeface="+mj-lt"/>
              </a:rPr>
              <a:t>Avance en la implementación de proyectos institucionales en el marco de los Lineamientos del SSE.</a:t>
            </a:r>
          </a:p>
          <a:p>
            <a:pPr marL="342900" indent="-342900">
              <a:lnSpc>
                <a:spcPct val="150000"/>
              </a:lnSpc>
              <a:buAutoNum type="arabicPeriod"/>
            </a:pPr>
            <a:r>
              <a:rPr lang="es-SV" sz="2000" dirty="0">
                <a:latin typeface="+mj-lt"/>
              </a:rPr>
              <a:t>Seguimiento a centros educativos sobre el trámite del SSE en la plataforma SIGOB SOL, mediante visitas, correo electrónico y grupos de WhatsApp. . </a:t>
            </a:r>
          </a:p>
          <a:p>
            <a:pPr marL="342900" indent="-342900">
              <a:lnSpc>
                <a:spcPct val="150000"/>
              </a:lnSpc>
              <a:buAutoNum type="arabicPeriod"/>
            </a:pPr>
            <a:r>
              <a:rPr lang="es-SV" sz="2000" dirty="0">
                <a:latin typeface="+mj-lt"/>
              </a:rPr>
              <a:t>El registro del tramite del SSE en la plataforma SIGOB SOL del 100% centros educativos a nivel nacional (1000 CE).</a:t>
            </a:r>
          </a:p>
          <a:p>
            <a:pPr marL="342900" indent="-342900">
              <a:lnSpc>
                <a:spcPct val="150000"/>
              </a:lnSpc>
              <a:buAutoNum type="arabicPeriod"/>
            </a:pPr>
            <a:r>
              <a:rPr lang="es-SV" sz="2000" dirty="0">
                <a:latin typeface="+mj-lt"/>
              </a:rPr>
              <a:t>Desarrollo de 4 reuniones virtuales con directivos y docentes por región y 1 reunión virtual con coordinadores departamentales del SSE.</a:t>
            </a:r>
          </a:p>
          <a:p>
            <a:pPr marL="342900" indent="-342900">
              <a:lnSpc>
                <a:spcPct val="150000"/>
              </a:lnSpc>
              <a:buAutoNum type="arabicPeriod"/>
            </a:pPr>
            <a:r>
              <a:rPr lang="es-SV" sz="2000" dirty="0">
                <a:latin typeface="+mj-lt"/>
              </a:rPr>
              <a:t>Reuniones de apoyo y coordinación con Acreditadores Departamentales.</a:t>
            </a:r>
          </a:p>
          <a:p>
            <a:pPr marL="342900" indent="-342900">
              <a:buAutoNum type="arabicPeriod"/>
            </a:pPr>
            <a:endParaRPr lang="es-SV" dirty="0">
              <a:latin typeface="+mj-lt"/>
            </a:endParaRPr>
          </a:p>
        </p:txBody>
      </p:sp>
      <p:sp>
        <p:nvSpPr>
          <p:cNvPr id="5" name="4 CuadroTexto"/>
          <p:cNvSpPr txBox="1"/>
          <p:nvPr/>
        </p:nvSpPr>
        <p:spPr>
          <a:xfrm>
            <a:off x="529936" y="446809"/>
            <a:ext cx="2327564" cy="461665"/>
          </a:xfrm>
          <a:prstGeom prst="rect">
            <a:avLst/>
          </a:prstGeom>
          <a:solidFill>
            <a:schemeClr val="accent1">
              <a:lumMod val="60000"/>
              <a:lumOff val="40000"/>
            </a:schemeClr>
          </a:solidFill>
        </p:spPr>
        <p:txBody>
          <a:bodyPr wrap="square" rtlCol="0">
            <a:spAutoFit/>
          </a:bodyPr>
          <a:lstStyle/>
          <a:p>
            <a:r>
              <a:rPr lang="es-SV" sz="2400" dirty="0"/>
              <a:t>LOGROS 2024</a:t>
            </a:r>
          </a:p>
        </p:txBody>
      </p:sp>
    </p:spTree>
    <p:extLst>
      <p:ext uri="{BB962C8B-B14F-4D97-AF65-F5344CB8AC3E}">
        <p14:creationId xmlns:p14="http://schemas.microsoft.com/office/powerpoint/2010/main" val="2953919206"/>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FF404F9F-C8DB-6BBB-DED7-1EB80577DE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6241" b="53110"/>
          <a:stretch>
            <a:fillRect/>
          </a:stretch>
        </p:blipFill>
        <p:spPr>
          <a:xfrm rot="5400000" flipV="1">
            <a:off x="6883567" y="1549567"/>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
        <p:nvSpPr>
          <p:cNvPr id="3" name="2 CuadroTexto"/>
          <p:cNvSpPr txBox="1"/>
          <p:nvPr/>
        </p:nvSpPr>
        <p:spPr>
          <a:xfrm>
            <a:off x="436202" y="1056412"/>
            <a:ext cx="9749789" cy="6494085"/>
          </a:xfrm>
          <a:prstGeom prst="rect">
            <a:avLst/>
          </a:prstGeom>
          <a:noFill/>
        </p:spPr>
        <p:txBody>
          <a:bodyPr wrap="square" rtlCol="0">
            <a:spAutoFit/>
          </a:bodyPr>
          <a:lstStyle/>
          <a:p>
            <a:pPr marL="342900" indent="-342900">
              <a:lnSpc>
                <a:spcPct val="150000"/>
              </a:lnSpc>
              <a:buAutoNum type="arabicPeriod"/>
            </a:pPr>
            <a:r>
              <a:rPr lang="es-SV" sz="2200" dirty="0">
                <a:latin typeface="+mj-lt"/>
              </a:rPr>
              <a:t>Elaboración y presentación de planes institucionales y proyectos en las DDE en los tiempos establecidos.</a:t>
            </a:r>
          </a:p>
          <a:p>
            <a:pPr marL="342900" indent="-342900">
              <a:lnSpc>
                <a:spcPct val="150000"/>
              </a:lnSpc>
              <a:buAutoNum type="arabicPeriod"/>
            </a:pPr>
            <a:r>
              <a:rPr lang="es-SV" sz="2200" dirty="0">
                <a:latin typeface="+mj-lt"/>
              </a:rPr>
              <a:t>Directivos y docentes coordinadores  del SSE nuevos en el cargo.  </a:t>
            </a:r>
          </a:p>
          <a:p>
            <a:pPr marL="342900" indent="-342900">
              <a:lnSpc>
                <a:spcPct val="150000"/>
              </a:lnSpc>
              <a:buAutoNum type="arabicPeriod"/>
            </a:pPr>
            <a:r>
              <a:rPr lang="es-SV" sz="2200" dirty="0">
                <a:latin typeface="+mj-lt"/>
              </a:rPr>
              <a:t>Participación de directivos y  equipo docente en el proceso del SSE.</a:t>
            </a:r>
          </a:p>
          <a:p>
            <a:pPr marL="342900" indent="-342900">
              <a:lnSpc>
                <a:spcPct val="150000"/>
              </a:lnSpc>
              <a:buAutoNum type="arabicPeriod"/>
            </a:pPr>
            <a:r>
              <a:rPr lang="es-SV" sz="2200" dirty="0">
                <a:latin typeface="+mj-lt"/>
              </a:rPr>
              <a:t>Organización institucional para facilitar el proceso del SSE. (1 Coordinador institucional y docentes coordinadores por sección)</a:t>
            </a:r>
          </a:p>
          <a:p>
            <a:pPr marL="342900" indent="-342900">
              <a:lnSpc>
                <a:spcPct val="150000"/>
              </a:lnSpc>
              <a:buAutoNum type="arabicPeriod"/>
            </a:pPr>
            <a:r>
              <a:rPr lang="es-SV" sz="2200" dirty="0">
                <a:latin typeface="+mj-lt"/>
              </a:rPr>
              <a:t>Denuncias ciudadanas sobre cobros indebidos en centros educativos en el proceso del SSE.</a:t>
            </a:r>
          </a:p>
          <a:p>
            <a:pPr marL="342900" indent="-342900">
              <a:lnSpc>
                <a:spcPct val="150000"/>
              </a:lnSpc>
              <a:buAutoNum type="arabicPeriod"/>
            </a:pPr>
            <a:r>
              <a:rPr lang="es-SV" sz="2200" dirty="0">
                <a:latin typeface="+mj-lt"/>
              </a:rPr>
              <a:t>Registro de horas desarrolladas por los estudiantes en los proyectos a nivel institucional.</a:t>
            </a:r>
          </a:p>
          <a:p>
            <a:pPr marL="342900" indent="-342900">
              <a:buAutoNum type="arabicPeriod"/>
            </a:pPr>
            <a:endParaRPr lang="es-SV" sz="1900" dirty="0"/>
          </a:p>
          <a:p>
            <a:pPr marL="342900" indent="-342900">
              <a:buAutoNum type="arabicPeriod"/>
            </a:pPr>
            <a:endParaRPr lang="es-SV" sz="1900" dirty="0"/>
          </a:p>
          <a:p>
            <a:pPr marL="342900" indent="-342900">
              <a:buAutoNum type="arabicPeriod"/>
            </a:pPr>
            <a:endParaRPr lang="es-SV" sz="2000" dirty="0"/>
          </a:p>
          <a:p>
            <a:pPr marL="342900" indent="-342900">
              <a:buAutoNum type="arabicPeriod"/>
            </a:pPr>
            <a:endParaRPr lang="es-SV" dirty="0"/>
          </a:p>
          <a:p>
            <a:pPr marL="342900" indent="-342900">
              <a:buAutoNum type="arabicPeriod"/>
            </a:pPr>
            <a:endParaRPr lang="es-SV" dirty="0"/>
          </a:p>
        </p:txBody>
      </p:sp>
      <p:sp>
        <p:nvSpPr>
          <p:cNvPr id="6" name="5 CuadroTexto"/>
          <p:cNvSpPr txBox="1"/>
          <p:nvPr/>
        </p:nvSpPr>
        <p:spPr>
          <a:xfrm>
            <a:off x="952848" y="197552"/>
            <a:ext cx="3231573" cy="461665"/>
          </a:xfrm>
          <a:prstGeom prst="rect">
            <a:avLst/>
          </a:prstGeom>
          <a:solidFill>
            <a:schemeClr val="accent1">
              <a:lumMod val="60000"/>
              <a:lumOff val="40000"/>
            </a:schemeClr>
          </a:solidFill>
        </p:spPr>
        <p:txBody>
          <a:bodyPr wrap="square" rtlCol="0">
            <a:spAutoFit/>
          </a:bodyPr>
          <a:lstStyle/>
          <a:p>
            <a:r>
              <a:rPr lang="es-SV" sz="2400" b="1" dirty="0"/>
              <a:t>ÁREAS DE MEJORA</a:t>
            </a:r>
          </a:p>
        </p:txBody>
      </p:sp>
    </p:spTree>
    <p:extLst>
      <p:ext uri="{BB962C8B-B14F-4D97-AF65-F5344CB8AC3E}">
        <p14:creationId xmlns:p14="http://schemas.microsoft.com/office/powerpoint/2010/main" val="3201337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79C06-75B8-EC40-A87D-58E9E4ABA9E5}"/>
            </a:ext>
          </a:extLst>
        </p:cNvPr>
        <p:cNvGrpSpPr/>
        <p:nvPr/>
      </p:nvGrpSpPr>
      <p:grpSpPr>
        <a:xfrm>
          <a:off x="0" y="0"/>
          <a:ext cx="0" cy="0"/>
          <a:chOff x="0" y="0"/>
          <a:chExt cx="0" cy="0"/>
        </a:xfrm>
      </p:grpSpPr>
      <p:pic>
        <p:nvPicPr>
          <p:cNvPr id="11" name="Gráfico 10">
            <a:extLst>
              <a:ext uri="{FF2B5EF4-FFF2-40B4-BE49-F238E27FC236}">
                <a16:creationId xmlns:a16="http://schemas.microsoft.com/office/drawing/2014/main" id="{F906E948-3838-6865-C5D9-58535E0FABE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6241" b="53110"/>
          <a:stretch>
            <a:fillRect/>
          </a:stretch>
        </p:blipFill>
        <p:spPr>
          <a:xfrm rot="5400000" flipV="1">
            <a:off x="6883567" y="1549567"/>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
        <p:nvSpPr>
          <p:cNvPr id="3" name="2 CuadroTexto">
            <a:extLst>
              <a:ext uri="{FF2B5EF4-FFF2-40B4-BE49-F238E27FC236}">
                <a16:creationId xmlns:a16="http://schemas.microsoft.com/office/drawing/2014/main" id="{1B78E236-0539-E4E6-5665-1DCC40E98227}"/>
              </a:ext>
            </a:extLst>
          </p:cNvPr>
          <p:cNvSpPr txBox="1"/>
          <p:nvPr/>
        </p:nvSpPr>
        <p:spPr>
          <a:xfrm>
            <a:off x="345892" y="1328345"/>
            <a:ext cx="9749789" cy="4816703"/>
          </a:xfrm>
          <a:prstGeom prst="rect">
            <a:avLst/>
          </a:prstGeom>
          <a:noFill/>
        </p:spPr>
        <p:txBody>
          <a:bodyPr wrap="square" rtlCol="0">
            <a:spAutoFit/>
          </a:bodyPr>
          <a:lstStyle/>
          <a:p>
            <a:pPr marL="342900" indent="-342900">
              <a:lnSpc>
                <a:spcPct val="150000"/>
              </a:lnSpc>
              <a:buAutoNum type="arabicPeriod"/>
            </a:pPr>
            <a:r>
              <a:rPr lang="es-SV" sz="2400" dirty="0">
                <a:solidFill>
                  <a:srgbClr val="FF0000"/>
                </a:solidFill>
                <a:latin typeface="+mj-lt"/>
              </a:rPr>
              <a:t>Seguimiento a la ejecución de los proyectos del SSE a nivel departamental y central</a:t>
            </a:r>
            <a:r>
              <a:rPr lang="es-SV" sz="2400" dirty="0">
                <a:latin typeface="+mj-lt"/>
              </a:rPr>
              <a:t>.</a:t>
            </a:r>
          </a:p>
          <a:p>
            <a:pPr marL="342900" indent="-342900">
              <a:lnSpc>
                <a:spcPct val="150000"/>
              </a:lnSpc>
              <a:buAutoNum type="arabicPeriod"/>
            </a:pPr>
            <a:r>
              <a:rPr lang="es-SV" sz="2400" dirty="0">
                <a:latin typeface="+mj-lt"/>
              </a:rPr>
              <a:t>Elaboración e implementación de proyectos en el marco de los lineamientos del SSE (Algunos centros educativos)</a:t>
            </a:r>
          </a:p>
          <a:p>
            <a:pPr marL="342900" indent="-342900">
              <a:lnSpc>
                <a:spcPct val="150000"/>
              </a:lnSpc>
              <a:buAutoNum type="arabicPeriod"/>
            </a:pPr>
            <a:r>
              <a:rPr lang="es-SV" sz="2400" dirty="0">
                <a:latin typeface="+mj-lt"/>
              </a:rPr>
              <a:t>Revisión y aprobación departamental de proyectos en la plataforma SIGOB SOL, en los tiempos establecidos.</a:t>
            </a:r>
          </a:p>
          <a:p>
            <a:pPr marL="342900" indent="-342900">
              <a:buAutoNum type="arabicPeriod"/>
            </a:pPr>
            <a:endParaRPr lang="es-SV" sz="2400" dirty="0"/>
          </a:p>
          <a:p>
            <a:pPr marL="342900" indent="-342900">
              <a:buAutoNum type="arabicPeriod"/>
            </a:pPr>
            <a:endParaRPr lang="es-SV" sz="1900" dirty="0"/>
          </a:p>
          <a:p>
            <a:pPr marL="342900" indent="-342900">
              <a:buAutoNum type="arabicPeriod"/>
            </a:pPr>
            <a:endParaRPr lang="es-SV" sz="2000" dirty="0"/>
          </a:p>
          <a:p>
            <a:pPr marL="342900" indent="-342900">
              <a:buAutoNum type="arabicPeriod"/>
            </a:pPr>
            <a:endParaRPr lang="es-SV" dirty="0"/>
          </a:p>
          <a:p>
            <a:pPr marL="342900" indent="-342900">
              <a:buAutoNum type="arabicPeriod"/>
            </a:pPr>
            <a:endParaRPr lang="es-SV" dirty="0"/>
          </a:p>
        </p:txBody>
      </p:sp>
      <p:sp>
        <p:nvSpPr>
          <p:cNvPr id="6" name="5 CuadroTexto">
            <a:extLst>
              <a:ext uri="{FF2B5EF4-FFF2-40B4-BE49-F238E27FC236}">
                <a16:creationId xmlns:a16="http://schemas.microsoft.com/office/drawing/2014/main" id="{5DE41F09-AAD7-EAC4-2EF8-FA2BDB135F72}"/>
              </a:ext>
            </a:extLst>
          </p:cNvPr>
          <p:cNvSpPr txBox="1"/>
          <p:nvPr/>
        </p:nvSpPr>
        <p:spPr>
          <a:xfrm>
            <a:off x="761462" y="697282"/>
            <a:ext cx="3231573" cy="461665"/>
          </a:xfrm>
          <a:prstGeom prst="rect">
            <a:avLst/>
          </a:prstGeom>
          <a:solidFill>
            <a:schemeClr val="accent1">
              <a:lumMod val="60000"/>
              <a:lumOff val="40000"/>
            </a:schemeClr>
          </a:solidFill>
        </p:spPr>
        <p:txBody>
          <a:bodyPr wrap="square" rtlCol="0">
            <a:spAutoFit/>
          </a:bodyPr>
          <a:lstStyle/>
          <a:p>
            <a:r>
              <a:rPr lang="es-SV" sz="2400" b="1" dirty="0"/>
              <a:t>ÁREAS DE MEJORA</a:t>
            </a:r>
          </a:p>
        </p:txBody>
      </p:sp>
    </p:spTree>
    <p:extLst>
      <p:ext uri="{BB962C8B-B14F-4D97-AF65-F5344CB8AC3E}">
        <p14:creationId xmlns:p14="http://schemas.microsoft.com/office/powerpoint/2010/main" val="951713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298DDC5-8610-1AD8-63F5-73F4CE10EDA1}"/>
              </a:ext>
            </a:extLst>
          </p:cNvPr>
          <p:cNvSpPr txBox="1"/>
          <p:nvPr/>
        </p:nvSpPr>
        <p:spPr>
          <a:xfrm>
            <a:off x="4060885" y="2844225"/>
            <a:ext cx="4418881" cy="707886"/>
          </a:xfrm>
          <a:prstGeom prst="rect">
            <a:avLst/>
          </a:prstGeom>
          <a:noFill/>
        </p:spPr>
        <p:txBody>
          <a:bodyPr wrap="square">
            <a:spAutoFit/>
          </a:bodyPr>
          <a:lstStyle/>
          <a:p>
            <a:r>
              <a:rPr lang="es-SV" sz="4000" dirty="0"/>
              <a:t>Muchas Gracias</a:t>
            </a:r>
          </a:p>
        </p:txBody>
      </p:sp>
    </p:spTree>
    <p:extLst>
      <p:ext uri="{BB962C8B-B14F-4D97-AF65-F5344CB8AC3E}">
        <p14:creationId xmlns:p14="http://schemas.microsoft.com/office/powerpoint/2010/main" val="251393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987136" y="1499175"/>
            <a:ext cx="10287000" cy="4413252"/>
          </a:xfrm>
          <a:prstGeom prst="rect">
            <a:avLst/>
          </a:prstGeom>
          <a:noFill/>
          <a:ln>
            <a:noFill/>
          </a:ln>
        </p:spPr>
        <p:txBody>
          <a:bodyPr spcFirstLastPara="1" wrap="square" lIns="91425" tIns="45700" rIns="91425" bIns="45700" anchor="ctr" anchorCtr="0">
            <a:normAutofit fontScale="90000"/>
          </a:bodyPr>
          <a:lstStyle/>
          <a:p>
            <a:pPr fontAlgn="t"/>
            <a:br>
              <a:rPr lang="es-SV" sz="4000" b="1" dirty="0">
                <a:latin typeface="Calibri"/>
                <a:ea typeface="Calibri"/>
                <a:cs typeface="Calibri"/>
                <a:sym typeface="Calibri"/>
              </a:rPr>
            </a:br>
            <a:br>
              <a:rPr lang="es-SV" sz="4000" b="1" dirty="0">
                <a:latin typeface="Calibri"/>
                <a:ea typeface="Calibri"/>
                <a:cs typeface="Calibri"/>
                <a:sym typeface="Calibri"/>
              </a:rPr>
            </a:br>
            <a:r>
              <a:rPr lang="es-SV" sz="3100" b="1" dirty="0">
                <a:solidFill>
                  <a:schemeClr val="tx2"/>
                </a:solidFill>
                <a:latin typeface="+mj-lt"/>
                <a:sym typeface="Calibri"/>
              </a:rPr>
              <a:t>Logros y áreas de mejora del SSE en el 2024. </a:t>
            </a:r>
            <a:br>
              <a:rPr lang="es-SV" sz="3100" b="1" dirty="0">
                <a:solidFill>
                  <a:schemeClr val="tx2"/>
                </a:solidFill>
                <a:latin typeface="+mj-lt"/>
                <a:sym typeface="Calibri"/>
              </a:rPr>
            </a:br>
            <a:br>
              <a:rPr lang="es-SV" sz="3100" dirty="0">
                <a:solidFill>
                  <a:schemeClr val="tx2"/>
                </a:solidFill>
                <a:latin typeface="+mj-lt"/>
                <a:sym typeface="Calibri"/>
              </a:rPr>
            </a:br>
            <a:r>
              <a:rPr lang="es-SV" sz="3100" b="1" dirty="0">
                <a:solidFill>
                  <a:schemeClr val="tx2"/>
                </a:solidFill>
                <a:latin typeface="+mj-lt"/>
                <a:sym typeface="Calibri"/>
              </a:rPr>
              <a:t>Etapas del Servicio Social Estudiantil</a:t>
            </a:r>
            <a:br>
              <a:rPr lang="es-SV" sz="3100" dirty="0">
                <a:solidFill>
                  <a:schemeClr val="tx2"/>
                </a:solidFill>
                <a:latin typeface="+mj-lt"/>
                <a:sym typeface="Calibri"/>
              </a:rPr>
            </a:br>
            <a:r>
              <a:rPr lang="es-SV" sz="3100" dirty="0">
                <a:solidFill>
                  <a:schemeClr val="tx2"/>
                </a:solidFill>
                <a:latin typeface="+mj-lt"/>
                <a:sym typeface="Calibri"/>
              </a:rPr>
              <a:t>a. Planificación y organización. (febrero – marzo 2025)</a:t>
            </a:r>
            <a:br>
              <a:rPr lang="es-SV" sz="3100" dirty="0">
                <a:solidFill>
                  <a:schemeClr val="tx2"/>
                </a:solidFill>
                <a:latin typeface="+mj-lt"/>
                <a:sym typeface="Calibri"/>
              </a:rPr>
            </a:br>
            <a:r>
              <a:rPr lang="es-SV" sz="3100" dirty="0">
                <a:solidFill>
                  <a:schemeClr val="tx2"/>
                </a:solidFill>
                <a:latin typeface="+mj-lt"/>
                <a:sym typeface="Calibri"/>
              </a:rPr>
              <a:t>b</a:t>
            </a:r>
            <a:r>
              <a:rPr lang="es-SV" sz="3100" b="1" dirty="0">
                <a:solidFill>
                  <a:schemeClr val="tx2"/>
                </a:solidFill>
                <a:latin typeface="+mj-lt"/>
                <a:sym typeface="Calibri"/>
              </a:rPr>
              <a:t>. Ejecución de los proyectos</a:t>
            </a:r>
            <a:r>
              <a:rPr lang="es-SV" sz="3100" dirty="0">
                <a:solidFill>
                  <a:schemeClr val="tx2"/>
                </a:solidFill>
                <a:latin typeface="+mj-lt"/>
                <a:sym typeface="Calibri"/>
              </a:rPr>
              <a:t>. </a:t>
            </a:r>
            <a:br>
              <a:rPr lang="es-SV" sz="3100" dirty="0">
                <a:solidFill>
                  <a:schemeClr val="tx2"/>
                </a:solidFill>
                <a:latin typeface="+mj-lt"/>
                <a:sym typeface="Calibri"/>
              </a:rPr>
            </a:br>
            <a:r>
              <a:rPr lang="es-SV" sz="3100" dirty="0">
                <a:solidFill>
                  <a:schemeClr val="tx2"/>
                </a:solidFill>
                <a:latin typeface="+mj-lt"/>
                <a:sym typeface="Calibri"/>
              </a:rPr>
              <a:t>     (I Año- Abr/Nov. 2025) </a:t>
            </a:r>
            <a:br>
              <a:rPr lang="es-SV" sz="3100" dirty="0">
                <a:solidFill>
                  <a:schemeClr val="tx2"/>
                </a:solidFill>
                <a:latin typeface="+mj-lt"/>
                <a:sym typeface="Calibri"/>
              </a:rPr>
            </a:br>
            <a:r>
              <a:rPr lang="es-SV" sz="3100" dirty="0">
                <a:solidFill>
                  <a:schemeClr val="tx2"/>
                </a:solidFill>
                <a:latin typeface="+mj-lt"/>
                <a:sym typeface="Calibri"/>
              </a:rPr>
              <a:t>     (II Año-Feb./Junio 2025)</a:t>
            </a:r>
            <a:br>
              <a:rPr lang="es-SV" sz="3100" dirty="0">
                <a:solidFill>
                  <a:schemeClr val="tx2"/>
                </a:solidFill>
                <a:latin typeface="+mj-lt"/>
                <a:sym typeface="Calibri"/>
              </a:rPr>
            </a:br>
            <a:r>
              <a:rPr lang="es-SV" sz="3100" dirty="0">
                <a:solidFill>
                  <a:schemeClr val="tx2"/>
                </a:solidFill>
                <a:latin typeface="+mj-lt"/>
                <a:sym typeface="Calibri"/>
              </a:rPr>
              <a:t>c</a:t>
            </a:r>
            <a:r>
              <a:rPr lang="es-SV" sz="3100" b="1" dirty="0">
                <a:solidFill>
                  <a:schemeClr val="tx2"/>
                </a:solidFill>
                <a:latin typeface="+mj-lt"/>
                <a:sym typeface="Calibri"/>
              </a:rPr>
              <a:t>. Seguimiento y evaluación</a:t>
            </a:r>
            <a:r>
              <a:rPr lang="es-SV" sz="3100" dirty="0">
                <a:solidFill>
                  <a:schemeClr val="tx2"/>
                </a:solidFill>
                <a:latin typeface="+mj-lt"/>
                <a:sym typeface="Calibri"/>
              </a:rPr>
              <a:t>. (Feb/Nov.)</a:t>
            </a:r>
            <a:br>
              <a:rPr lang="es-SV" sz="3100" dirty="0">
                <a:solidFill>
                  <a:schemeClr val="tx2"/>
                </a:solidFill>
                <a:latin typeface="+mj-lt"/>
                <a:sym typeface="Calibri"/>
              </a:rPr>
            </a:br>
            <a:r>
              <a:rPr lang="es-SV" sz="3100" dirty="0">
                <a:solidFill>
                  <a:schemeClr val="tx2"/>
                </a:solidFill>
                <a:latin typeface="+mj-lt"/>
                <a:sym typeface="Calibri"/>
              </a:rPr>
              <a:t>d) Registro de la información Plataforma SIGOB SOL. (Abril/Junio 2025)</a:t>
            </a:r>
            <a:br>
              <a:rPr lang="es-SV" sz="3100" dirty="0">
                <a:latin typeface="+mj-lt"/>
                <a:sym typeface="Calibri"/>
              </a:rPr>
            </a:br>
            <a:endParaRPr sz="3100" dirty="0">
              <a:latin typeface="+mj-lt"/>
            </a:endParaRPr>
          </a:p>
        </p:txBody>
      </p:sp>
      <p:sp>
        <p:nvSpPr>
          <p:cNvPr id="2" name="1 CuadroTexto"/>
          <p:cNvSpPr txBox="1"/>
          <p:nvPr/>
        </p:nvSpPr>
        <p:spPr>
          <a:xfrm>
            <a:off x="987136" y="914400"/>
            <a:ext cx="4239491" cy="584775"/>
          </a:xfrm>
          <a:prstGeom prst="rect">
            <a:avLst/>
          </a:prstGeom>
          <a:solidFill>
            <a:schemeClr val="accent1">
              <a:lumMod val="60000"/>
              <a:lumOff val="40000"/>
            </a:schemeClr>
          </a:solidFill>
          <a:ln>
            <a:solidFill>
              <a:schemeClr val="accent1"/>
            </a:solidFill>
          </a:ln>
        </p:spPr>
        <p:txBody>
          <a:bodyPr wrap="square" rtlCol="0">
            <a:spAutoFit/>
          </a:bodyPr>
          <a:lstStyle/>
          <a:p>
            <a:r>
              <a:rPr lang="es-SV" sz="3200" b="1" dirty="0"/>
              <a:t>¿</a:t>
            </a:r>
            <a:r>
              <a:rPr lang="es-SV" sz="3200" dirty="0"/>
              <a:t> </a:t>
            </a:r>
            <a:r>
              <a:rPr lang="es-SV" sz="3200" b="1" dirty="0"/>
              <a:t>Qué aprendimos?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CCB44A9-5A31-AD11-05F9-7DD83A1EFDF4}"/>
              </a:ext>
            </a:extLst>
          </p:cNvPr>
          <p:cNvSpPr txBox="1"/>
          <p:nvPr/>
        </p:nvSpPr>
        <p:spPr>
          <a:xfrm>
            <a:off x="1199707" y="1548159"/>
            <a:ext cx="8709837" cy="3671005"/>
          </a:xfrm>
          <a:prstGeom prst="rect">
            <a:avLst/>
          </a:prstGeom>
          <a:noFill/>
        </p:spPr>
        <p:txBody>
          <a:bodyPr wrap="square">
            <a:spAutoFit/>
          </a:bodyPr>
          <a:lstStyle/>
          <a:p>
            <a:pPr algn="just">
              <a:lnSpc>
                <a:spcPct val="200000"/>
              </a:lnSpc>
            </a:pPr>
            <a:r>
              <a:rPr lang="es-ES" sz="2400" dirty="0"/>
              <a:t>Es una actividad obligatoria y no remunerada que los estudiantes deben realizar como parte de su formación académica, el cual esta regulado por la Ley General de Educación en su artículo 26, como  requisito para graduarse como bachiller de la república</a:t>
            </a:r>
            <a:r>
              <a:rPr lang="es-ES" dirty="0"/>
              <a:t>. </a:t>
            </a:r>
            <a:endParaRPr lang="es-SV" dirty="0"/>
          </a:p>
        </p:txBody>
      </p:sp>
      <p:graphicFrame>
        <p:nvGraphicFramePr>
          <p:cNvPr id="7" name="Tabla 6">
            <a:extLst>
              <a:ext uri="{FF2B5EF4-FFF2-40B4-BE49-F238E27FC236}">
                <a16:creationId xmlns:a16="http://schemas.microsoft.com/office/drawing/2014/main" id="{9E44029B-900A-D5DD-ABB0-88AA80FA49D3}"/>
              </a:ext>
            </a:extLst>
          </p:cNvPr>
          <p:cNvGraphicFramePr>
            <a:graphicFrameLocks noGrp="1"/>
          </p:cNvGraphicFramePr>
          <p:nvPr>
            <p:extLst>
              <p:ext uri="{D42A27DB-BD31-4B8C-83A1-F6EECF244321}">
                <p14:modId xmlns:p14="http://schemas.microsoft.com/office/powerpoint/2010/main" val="3223768884"/>
              </p:ext>
            </p:extLst>
          </p:nvPr>
        </p:nvGraphicFramePr>
        <p:xfrm>
          <a:off x="1199707" y="792403"/>
          <a:ext cx="6921036" cy="518160"/>
        </p:xfrm>
        <a:graphic>
          <a:graphicData uri="http://schemas.openxmlformats.org/drawingml/2006/table">
            <a:tbl>
              <a:tblPr firstRow="1" bandRow="1">
                <a:tableStyleId>{5C22544A-7EE6-4342-B048-85BDC9FD1C3A}</a:tableStyleId>
              </a:tblPr>
              <a:tblGrid>
                <a:gridCol w="6921036">
                  <a:extLst>
                    <a:ext uri="{9D8B030D-6E8A-4147-A177-3AD203B41FA5}">
                      <a16:colId xmlns:a16="http://schemas.microsoft.com/office/drawing/2014/main" val="2110173768"/>
                    </a:ext>
                  </a:extLst>
                </a:gridCol>
              </a:tblGrid>
              <a:tr h="370840">
                <a:tc>
                  <a:txBody>
                    <a:bodyPr/>
                    <a:lstStyle/>
                    <a:p>
                      <a:pPr algn="l"/>
                      <a:r>
                        <a:rPr lang="es-ES" sz="2800" b="1" dirty="0">
                          <a:solidFill>
                            <a:schemeClr val="tx1"/>
                          </a:solidFill>
                        </a:rPr>
                        <a:t>¿</a:t>
                      </a:r>
                      <a:r>
                        <a:rPr lang="es-ES" sz="2800" b="1" dirty="0">
                          <a:solidFill>
                            <a:schemeClr val="tx2"/>
                          </a:solidFill>
                        </a:rPr>
                        <a:t>Qué es el Servicio Social Estudiantil</a:t>
                      </a:r>
                      <a:r>
                        <a:rPr lang="es-ES" sz="2800" dirty="0">
                          <a:solidFill>
                            <a:schemeClr val="tx2"/>
                          </a:solidFill>
                        </a:rPr>
                        <a:t>?</a:t>
                      </a:r>
                      <a:endParaRPr lang="es-SV" sz="2800" dirty="0">
                        <a:solidFill>
                          <a:schemeClr val="tx2"/>
                        </a:solidFill>
                      </a:endParaRPr>
                    </a:p>
                  </a:txBody>
                  <a:tcPr>
                    <a:solidFill>
                      <a:schemeClr val="accent1">
                        <a:lumMod val="60000"/>
                        <a:lumOff val="40000"/>
                      </a:schemeClr>
                    </a:solidFill>
                  </a:tcPr>
                </a:tc>
                <a:extLst>
                  <a:ext uri="{0D108BD9-81ED-4DB2-BD59-A6C34878D82A}">
                    <a16:rowId xmlns:a16="http://schemas.microsoft.com/office/drawing/2014/main" val="4041268308"/>
                  </a:ext>
                </a:extLst>
              </a:tr>
            </a:tbl>
          </a:graphicData>
        </a:graphic>
      </p:graphicFrame>
    </p:spTree>
    <p:extLst>
      <p:ext uri="{BB962C8B-B14F-4D97-AF65-F5344CB8AC3E}">
        <p14:creationId xmlns:p14="http://schemas.microsoft.com/office/powerpoint/2010/main" val="412900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p:nvPr/>
        </p:nvSpPr>
        <p:spPr>
          <a:xfrm>
            <a:off x="990600" y="3967239"/>
            <a:ext cx="9057168" cy="22467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s-SV" sz="2800" b="0" i="0" u="none" strike="noStrike" cap="none" dirty="0">
                <a:solidFill>
                  <a:srgbClr val="000000"/>
                </a:solidFill>
                <a:latin typeface="+mj-lt"/>
                <a:ea typeface="Calibri"/>
                <a:cs typeface="Calibri"/>
                <a:sym typeface="Calibri"/>
              </a:rPr>
              <a:t>Lineamientos del Servicio Social Estudiantil de Educación media, para se aplicados en los </a:t>
            </a:r>
            <a:r>
              <a:rPr lang="es-SV" sz="2800" b="1" i="0" u="none" strike="noStrike" cap="none" dirty="0">
                <a:solidFill>
                  <a:srgbClr val="000000"/>
                </a:solidFill>
                <a:latin typeface="+mj-lt"/>
                <a:ea typeface="Calibri"/>
                <a:cs typeface="Calibri"/>
                <a:sym typeface="Calibri"/>
              </a:rPr>
              <a:t>centros educativos oficiales y privados </a:t>
            </a:r>
            <a:r>
              <a:rPr lang="es-SV" sz="2800" b="0" i="0" u="none" strike="noStrike" cap="none" dirty="0">
                <a:solidFill>
                  <a:srgbClr val="000000"/>
                </a:solidFill>
                <a:latin typeface="+mj-lt"/>
                <a:ea typeface="Calibri"/>
                <a:cs typeface="Calibri"/>
                <a:sym typeface="Calibri"/>
              </a:rPr>
              <a:t>que imparten educación media, como requisito para el otorgamiento del grado de bachiller. (Marzo 2021)</a:t>
            </a:r>
            <a:endParaRPr sz="1400" b="0" i="0" u="none" strike="noStrike" cap="none" dirty="0">
              <a:solidFill>
                <a:srgbClr val="000000"/>
              </a:solidFill>
              <a:latin typeface="+mj-lt"/>
              <a:ea typeface="Arial"/>
              <a:cs typeface="Arial"/>
              <a:sym typeface="Arial"/>
            </a:endParaRPr>
          </a:p>
        </p:txBody>
      </p:sp>
      <p:graphicFrame>
        <p:nvGraphicFramePr>
          <p:cNvPr id="2" name="Tabla 1">
            <a:extLst>
              <a:ext uri="{FF2B5EF4-FFF2-40B4-BE49-F238E27FC236}">
                <a16:creationId xmlns:a16="http://schemas.microsoft.com/office/drawing/2014/main" id="{C22FB659-9670-9037-A4D0-A153D453526F}"/>
              </a:ext>
            </a:extLst>
          </p:cNvPr>
          <p:cNvGraphicFramePr>
            <a:graphicFrameLocks noGrp="1"/>
          </p:cNvGraphicFramePr>
          <p:nvPr>
            <p:extLst>
              <p:ext uri="{D42A27DB-BD31-4B8C-83A1-F6EECF244321}">
                <p14:modId xmlns:p14="http://schemas.microsoft.com/office/powerpoint/2010/main" val="419733142"/>
              </p:ext>
            </p:extLst>
          </p:nvPr>
        </p:nvGraphicFramePr>
        <p:xfrm>
          <a:off x="1094509" y="3293918"/>
          <a:ext cx="3647612" cy="573049"/>
        </p:xfrm>
        <a:graphic>
          <a:graphicData uri="http://schemas.openxmlformats.org/drawingml/2006/table">
            <a:tbl>
              <a:tblPr firstRow="1" bandRow="1">
                <a:tableStyleId>{5C22544A-7EE6-4342-B048-85BDC9FD1C3A}</a:tableStyleId>
              </a:tblPr>
              <a:tblGrid>
                <a:gridCol w="3647612">
                  <a:extLst>
                    <a:ext uri="{9D8B030D-6E8A-4147-A177-3AD203B41FA5}">
                      <a16:colId xmlns:a16="http://schemas.microsoft.com/office/drawing/2014/main" val="2110173768"/>
                    </a:ext>
                  </a:extLst>
                </a:gridCol>
              </a:tblGrid>
              <a:tr h="573049">
                <a:tc>
                  <a:txBody>
                    <a:bodyPr/>
                    <a:lstStyle/>
                    <a:p>
                      <a:pPr algn="l"/>
                      <a:r>
                        <a:rPr lang="es-ES" sz="2800" dirty="0">
                          <a:solidFill>
                            <a:schemeClr val="tx2"/>
                          </a:solidFill>
                        </a:rPr>
                        <a:t>Acuerdo N° 15-277</a:t>
                      </a:r>
                      <a:endParaRPr lang="es-SV" sz="2800" dirty="0">
                        <a:solidFill>
                          <a:schemeClr val="tx2"/>
                        </a:solidFill>
                      </a:endParaRPr>
                    </a:p>
                  </a:txBody>
                  <a:tcPr/>
                </a:tc>
                <a:extLst>
                  <a:ext uri="{0D108BD9-81ED-4DB2-BD59-A6C34878D82A}">
                    <a16:rowId xmlns:a16="http://schemas.microsoft.com/office/drawing/2014/main" val="4041268308"/>
                  </a:ext>
                </a:extLst>
              </a:tr>
            </a:tbl>
          </a:graphicData>
        </a:graphic>
      </p:graphicFrame>
      <p:sp>
        <p:nvSpPr>
          <p:cNvPr id="3" name="2 Rectángulo"/>
          <p:cNvSpPr/>
          <p:nvPr/>
        </p:nvSpPr>
        <p:spPr>
          <a:xfrm>
            <a:off x="1063336" y="1571680"/>
            <a:ext cx="8984432" cy="2246769"/>
          </a:xfrm>
          <a:prstGeom prst="rect">
            <a:avLst/>
          </a:prstGeom>
        </p:spPr>
        <p:txBody>
          <a:bodyPr wrap="square">
            <a:spAutoFit/>
          </a:bodyPr>
          <a:lstStyle/>
          <a:p>
            <a:pPr algn="just"/>
            <a:r>
              <a:rPr lang="es-SV" sz="2800" dirty="0"/>
              <a:t>Art. 26.- El grado de bachiller se otorgará al estudiante que haya cursado y aprobado el plan de estudios correspondiente, el cual incluirá el Servicio Social Estudiantil.</a:t>
            </a:r>
          </a:p>
          <a:p>
            <a:pPr algn="just"/>
            <a:endParaRPr lang="es-SV" sz="2800" dirty="0"/>
          </a:p>
        </p:txBody>
      </p:sp>
      <p:graphicFrame>
        <p:nvGraphicFramePr>
          <p:cNvPr id="5" name="Tabla 1">
            <a:extLst>
              <a:ext uri="{FF2B5EF4-FFF2-40B4-BE49-F238E27FC236}">
                <a16:creationId xmlns:a16="http://schemas.microsoft.com/office/drawing/2014/main" id="{C22FB659-9670-9037-A4D0-A153D453526F}"/>
              </a:ext>
            </a:extLst>
          </p:cNvPr>
          <p:cNvGraphicFramePr>
            <a:graphicFrameLocks noGrp="1"/>
          </p:cNvGraphicFramePr>
          <p:nvPr>
            <p:extLst>
              <p:ext uri="{D42A27DB-BD31-4B8C-83A1-F6EECF244321}">
                <p14:modId xmlns:p14="http://schemas.microsoft.com/office/powerpoint/2010/main" val="1895162362"/>
              </p:ext>
            </p:extLst>
          </p:nvPr>
        </p:nvGraphicFramePr>
        <p:xfrm>
          <a:off x="1063336" y="765463"/>
          <a:ext cx="4686302" cy="573049"/>
        </p:xfrm>
        <a:graphic>
          <a:graphicData uri="http://schemas.openxmlformats.org/drawingml/2006/table">
            <a:tbl>
              <a:tblPr firstRow="1" bandRow="1">
                <a:tableStyleId>{5C22544A-7EE6-4342-B048-85BDC9FD1C3A}</a:tableStyleId>
              </a:tblPr>
              <a:tblGrid>
                <a:gridCol w="4686302">
                  <a:extLst>
                    <a:ext uri="{9D8B030D-6E8A-4147-A177-3AD203B41FA5}">
                      <a16:colId xmlns:a16="http://schemas.microsoft.com/office/drawing/2014/main" val="2110173768"/>
                    </a:ext>
                  </a:extLst>
                </a:gridCol>
              </a:tblGrid>
              <a:tr h="573049">
                <a:tc>
                  <a:txBody>
                    <a:bodyPr/>
                    <a:lstStyle/>
                    <a:p>
                      <a:pPr algn="l"/>
                      <a:r>
                        <a:rPr lang="es-ES" sz="2800" dirty="0">
                          <a:solidFill>
                            <a:schemeClr val="tx2"/>
                          </a:solidFill>
                        </a:rPr>
                        <a:t>Ley General de Educación</a:t>
                      </a:r>
                      <a:endParaRPr lang="es-SV" sz="2800" dirty="0">
                        <a:solidFill>
                          <a:schemeClr val="tx2"/>
                        </a:solidFill>
                      </a:endParaRPr>
                    </a:p>
                  </a:txBody>
                  <a:tcPr/>
                </a:tc>
                <a:extLst>
                  <a:ext uri="{0D108BD9-81ED-4DB2-BD59-A6C34878D82A}">
                    <a16:rowId xmlns:a16="http://schemas.microsoft.com/office/drawing/2014/main" val="40412683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560C586-4189-46C6-63A7-57DBE7FD64D1}"/>
              </a:ext>
            </a:extLst>
          </p:cNvPr>
          <p:cNvSpPr txBox="1"/>
          <p:nvPr/>
        </p:nvSpPr>
        <p:spPr>
          <a:xfrm>
            <a:off x="508591" y="1742627"/>
            <a:ext cx="9454116" cy="5539978"/>
          </a:xfrm>
          <a:prstGeom prst="rect">
            <a:avLst/>
          </a:prstGeom>
          <a:noFill/>
        </p:spPr>
        <p:txBody>
          <a:bodyPr wrap="square">
            <a:spAutoFit/>
          </a:bodyPr>
          <a:lstStyle/>
          <a:p>
            <a:pPr marL="342900" indent="-342900">
              <a:buFont typeface="Wingdings" panose="05000000000000000000" pitchFamily="2" charset="2"/>
              <a:buChar char="ü"/>
            </a:pPr>
            <a:r>
              <a:rPr lang="es-ES" sz="2400" dirty="0"/>
              <a:t>Desarrollar la conciencia crítica y de solidaridad en los estudiantes de primero y segundo año de bachillerato general y técnico, así como sus capacidades ciudadanas, productivas y académicas.</a:t>
            </a:r>
          </a:p>
          <a:p>
            <a:pPr marL="342900" indent="-342900">
              <a:buFont typeface="Wingdings" panose="05000000000000000000" pitchFamily="2" charset="2"/>
              <a:buChar char="ü"/>
            </a:pPr>
            <a:endParaRPr lang="es-ES" sz="2400" dirty="0"/>
          </a:p>
          <a:p>
            <a:pPr marL="342900" indent="-342900">
              <a:buFont typeface="Wingdings" panose="05000000000000000000" pitchFamily="2" charset="2"/>
              <a:buChar char="ü"/>
            </a:pPr>
            <a:r>
              <a:rPr lang="es-ES" sz="2400" dirty="0"/>
              <a:t>Impulsar el desarrollo personal y social a nivel institucional, comunitario y nacional, promoviendo el bienestar común de la sociedad.</a:t>
            </a:r>
          </a:p>
          <a:p>
            <a:pPr marL="342900" indent="-342900">
              <a:buFont typeface="Wingdings" panose="05000000000000000000" pitchFamily="2" charset="2"/>
              <a:buChar char="ü"/>
            </a:pPr>
            <a:endParaRPr lang="es-ES" sz="2400" dirty="0"/>
          </a:p>
          <a:p>
            <a:pPr marL="342900" indent="-342900">
              <a:buFont typeface="Wingdings" panose="05000000000000000000" pitchFamily="2" charset="2"/>
              <a:buChar char="ü"/>
            </a:pPr>
            <a:r>
              <a:rPr lang="es-ES" sz="2400" dirty="0"/>
              <a:t>Participar en proyectos educativos que permiten a los estudiantes aplicar los conocimientos adquiridos en beneficio de su centro educativo , su comunidad e instituciones sin fines de lucro.</a:t>
            </a:r>
          </a:p>
          <a:p>
            <a:pPr marL="342900" indent="-342900">
              <a:buFont typeface="Wingdings" panose="05000000000000000000" pitchFamily="2" charset="2"/>
              <a:buChar char="ü"/>
            </a:pPr>
            <a:endParaRPr lang="es-ES" sz="2400" dirty="0"/>
          </a:p>
          <a:p>
            <a:pPr marL="285750" indent="-285750">
              <a:buFont typeface="Wingdings" panose="05000000000000000000" pitchFamily="2" charset="2"/>
              <a:buChar char="ü"/>
            </a:pPr>
            <a:endParaRPr lang="es-ES" dirty="0"/>
          </a:p>
          <a:p>
            <a:endParaRPr lang="es-ES" dirty="0"/>
          </a:p>
          <a:p>
            <a:endParaRPr lang="es-SV" dirty="0"/>
          </a:p>
        </p:txBody>
      </p:sp>
      <p:graphicFrame>
        <p:nvGraphicFramePr>
          <p:cNvPr id="7" name="Tabla 6">
            <a:extLst>
              <a:ext uri="{FF2B5EF4-FFF2-40B4-BE49-F238E27FC236}">
                <a16:creationId xmlns:a16="http://schemas.microsoft.com/office/drawing/2014/main" id="{CF13A8B4-773B-08EF-DB6C-6C11CCF2C3B4}"/>
              </a:ext>
            </a:extLst>
          </p:cNvPr>
          <p:cNvGraphicFramePr>
            <a:graphicFrameLocks noGrp="1"/>
          </p:cNvGraphicFramePr>
          <p:nvPr>
            <p:extLst>
              <p:ext uri="{D42A27DB-BD31-4B8C-83A1-F6EECF244321}">
                <p14:modId xmlns:p14="http://schemas.microsoft.com/office/powerpoint/2010/main" val="1126196471"/>
              </p:ext>
            </p:extLst>
          </p:nvPr>
        </p:nvGraphicFramePr>
        <p:xfrm>
          <a:off x="884892" y="865056"/>
          <a:ext cx="7029022" cy="518160"/>
        </p:xfrm>
        <a:graphic>
          <a:graphicData uri="http://schemas.openxmlformats.org/drawingml/2006/table">
            <a:tbl>
              <a:tblPr firstRow="1" bandRow="1">
                <a:tableStyleId>{5C22544A-7EE6-4342-B048-85BDC9FD1C3A}</a:tableStyleId>
              </a:tblPr>
              <a:tblGrid>
                <a:gridCol w="7029022">
                  <a:extLst>
                    <a:ext uri="{9D8B030D-6E8A-4147-A177-3AD203B41FA5}">
                      <a16:colId xmlns:a16="http://schemas.microsoft.com/office/drawing/2014/main" val="2110173768"/>
                    </a:ext>
                  </a:extLst>
                </a:gridCol>
              </a:tblGrid>
              <a:tr h="370840">
                <a:tc>
                  <a:txBody>
                    <a:bodyPr/>
                    <a:lstStyle/>
                    <a:p>
                      <a:pPr algn="l"/>
                      <a:r>
                        <a:rPr lang="es-ES" sz="2800" b="1" dirty="0">
                          <a:solidFill>
                            <a:schemeClr val="tx2"/>
                          </a:solidFill>
                        </a:rPr>
                        <a:t>Objetivos </a:t>
                      </a:r>
                      <a:r>
                        <a:rPr lang="es-ES" sz="2800" b="1" baseline="0" dirty="0">
                          <a:solidFill>
                            <a:schemeClr val="tx2"/>
                          </a:solidFill>
                        </a:rPr>
                        <a:t> del servicio social estudiantil</a:t>
                      </a:r>
                      <a:endParaRPr lang="es-ES" sz="2800" b="1" dirty="0">
                        <a:solidFill>
                          <a:schemeClr val="tx2"/>
                        </a:solidFill>
                      </a:endParaRPr>
                    </a:p>
                  </a:txBody>
                  <a:tcPr/>
                </a:tc>
                <a:extLst>
                  <a:ext uri="{0D108BD9-81ED-4DB2-BD59-A6C34878D82A}">
                    <a16:rowId xmlns:a16="http://schemas.microsoft.com/office/drawing/2014/main" val="4041268308"/>
                  </a:ext>
                </a:extLst>
              </a:tr>
            </a:tbl>
          </a:graphicData>
        </a:graphic>
      </p:graphicFrame>
    </p:spTree>
    <p:extLst>
      <p:ext uri="{BB962C8B-B14F-4D97-AF65-F5344CB8AC3E}">
        <p14:creationId xmlns:p14="http://schemas.microsoft.com/office/powerpoint/2010/main" val="372190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5" name="Imagen 4">
            <a:extLst>
              <a:ext uri="{FF2B5EF4-FFF2-40B4-BE49-F238E27FC236}">
                <a16:creationId xmlns:a16="http://schemas.microsoft.com/office/drawing/2014/main" id="{64E96A03-394C-057D-C4DB-400159E996D1}"/>
              </a:ext>
            </a:extLst>
          </p:cNvPr>
          <p:cNvPicPr>
            <a:picLocks noChangeAspect="1"/>
          </p:cNvPicPr>
          <p:nvPr/>
        </p:nvPicPr>
        <p:blipFill>
          <a:blip r:embed="rId3"/>
          <a:stretch>
            <a:fillRect/>
          </a:stretch>
        </p:blipFill>
        <p:spPr>
          <a:xfrm>
            <a:off x="109603" y="95694"/>
            <a:ext cx="11972794" cy="67623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202" name="Google Shape;202;p30"/>
          <p:cNvGrpSpPr/>
          <p:nvPr/>
        </p:nvGrpSpPr>
        <p:grpSpPr>
          <a:xfrm>
            <a:off x="306918" y="17679"/>
            <a:ext cx="9982867" cy="6194798"/>
            <a:chOff x="301909" y="-144174"/>
            <a:chExt cx="9982867" cy="6194798"/>
          </a:xfrm>
        </p:grpSpPr>
        <p:sp>
          <p:nvSpPr>
            <p:cNvPr id="203" name="Google Shape;203;p30"/>
            <p:cNvSpPr/>
            <p:nvPr/>
          </p:nvSpPr>
          <p:spPr>
            <a:xfrm>
              <a:off x="4023847" y="-144174"/>
              <a:ext cx="2200912" cy="1138257"/>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0"/>
            <p:cNvSpPr txBox="1"/>
            <p:nvPr/>
          </p:nvSpPr>
          <p:spPr>
            <a:xfrm>
              <a:off x="4346163" y="-71131"/>
              <a:ext cx="1556280" cy="80486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s-SV" sz="2000" b="0" i="0" u="none" strike="noStrike" cap="none" dirty="0">
                  <a:solidFill>
                    <a:schemeClr val="lt1"/>
                  </a:solidFill>
                  <a:latin typeface="Arial"/>
                  <a:ea typeface="Arial"/>
                  <a:cs typeface="Arial"/>
                  <a:sym typeface="Arial"/>
                </a:rPr>
                <a:t>Medio Ambiente</a:t>
              </a:r>
              <a:endParaRPr sz="1400" b="0" i="0" u="none" strike="noStrike" cap="none" dirty="0">
                <a:solidFill>
                  <a:srgbClr val="000000"/>
                </a:solidFill>
                <a:latin typeface="Arial"/>
                <a:ea typeface="Arial"/>
                <a:cs typeface="Arial"/>
                <a:sym typeface="Arial"/>
              </a:endParaRPr>
            </a:p>
          </p:txBody>
        </p:sp>
        <p:sp>
          <p:nvSpPr>
            <p:cNvPr id="205" name="Google Shape;205;p30"/>
            <p:cNvSpPr/>
            <p:nvPr/>
          </p:nvSpPr>
          <p:spPr>
            <a:xfrm rot="761880">
              <a:off x="6371250" y="222320"/>
              <a:ext cx="564562" cy="354850"/>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0"/>
            <p:cNvSpPr txBox="1"/>
            <p:nvPr/>
          </p:nvSpPr>
          <p:spPr>
            <a:xfrm rot="761880">
              <a:off x="6151478" y="1459537"/>
              <a:ext cx="369359" cy="2304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207" name="Google Shape;207;p30"/>
            <p:cNvSpPr/>
            <p:nvPr/>
          </p:nvSpPr>
          <p:spPr>
            <a:xfrm>
              <a:off x="6955639" y="164610"/>
              <a:ext cx="2039989" cy="1138257"/>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0"/>
            <p:cNvSpPr txBox="1"/>
            <p:nvPr/>
          </p:nvSpPr>
          <p:spPr>
            <a:xfrm>
              <a:off x="7180423" y="324343"/>
              <a:ext cx="1590419" cy="80486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SV" sz="1800" b="0" i="0" u="none" strike="noStrike" cap="none" dirty="0">
                  <a:solidFill>
                    <a:schemeClr val="lt1"/>
                  </a:solidFill>
                  <a:latin typeface="Arial"/>
                  <a:ea typeface="Arial"/>
                  <a:cs typeface="Arial"/>
                  <a:sym typeface="Arial"/>
                </a:rPr>
                <a:t>Alfabetización</a:t>
              </a:r>
              <a:r>
                <a:rPr lang="es-SV" sz="1400" b="0"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09" name="Google Shape;209;p30"/>
            <p:cNvSpPr/>
            <p:nvPr/>
          </p:nvSpPr>
          <p:spPr>
            <a:xfrm rot="3414210">
              <a:off x="8518317" y="1269825"/>
              <a:ext cx="475225" cy="328870"/>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0"/>
            <p:cNvSpPr txBox="1"/>
            <p:nvPr/>
          </p:nvSpPr>
          <p:spPr>
            <a:xfrm rot="3414210">
              <a:off x="8478144" y="1330834"/>
              <a:ext cx="531597" cy="14025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endParaRPr sz="1700" b="0" i="0" u="none" strike="noStrike" cap="none" dirty="0">
                <a:solidFill>
                  <a:schemeClr val="lt1"/>
                </a:solidFill>
                <a:latin typeface="Arial"/>
                <a:ea typeface="Arial"/>
                <a:cs typeface="Arial"/>
                <a:sym typeface="Arial"/>
              </a:endParaRPr>
            </a:p>
          </p:txBody>
        </p:sp>
        <p:sp>
          <p:nvSpPr>
            <p:cNvPr id="211" name="Google Shape;211;p30"/>
            <p:cNvSpPr/>
            <p:nvPr/>
          </p:nvSpPr>
          <p:spPr>
            <a:xfrm>
              <a:off x="8191793" y="1726839"/>
              <a:ext cx="2092983" cy="1138257"/>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0"/>
            <p:cNvSpPr txBox="1"/>
            <p:nvPr/>
          </p:nvSpPr>
          <p:spPr>
            <a:xfrm>
              <a:off x="8488425" y="1890977"/>
              <a:ext cx="1479963" cy="80486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s-SV" sz="2000" b="0" i="0" u="none" strike="noStrike" cap="none" dirty="0">
                  <a:solidFill>
                    <a:schemeClr val="lt1"/>
                  </a:solidFill>
                  <a:latin typeface="Arial"/>
                  <a:ea typeface="Arial"/>
                  <a:cs typeface="Arial"/>
                  <a:sym typeface="Arial"/>
                </a:rPr>
                <a:t>Arte</a:t>
              </a:r>
              <a:endParaRPr sz="1400" b="0" i="0" u="none" strike="noStrike" cap="none" dirty="0">
                <a:solidFill>
                  <a:srgbClr val="000000"/>
                </a:solidFill>
                <a:latin typeface="Arial"/>
                <a:ea typeface="Arial"/>
                <a:cs typeface="Arial"/>
                <a:sym typeface="Arial"/>
              </a:endParaRPr>
            </a:p>
          </p:txBody>
        </p:sp>
        <p:sp>
          <p:nvSpPr>
            <p:cNvPr id="213" name="Google Shape;213;p30"/>
            <p:cNvSpPr/>
            <p:nvPr/>
          </p:nvSpPr>
          <p:spPr>
            <a:xfrm rot="5628451">
              <a:off x="8918104" y="2949841"/>
              <a:ext cx="338711" cy="319290"/>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0"/>
            <p:cNvSpPr txBox="1"/>
            <p:nvPr/>
          </p:nvSpPr>
          <p:spPr>
            <a:xfrm rot="16428451">
              <a:off x="7314920" y="2518722"/>
              <a:ext cx="190728" cy="2304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215" name="Google Shape;215;p30"/>
            <p:cNvSpPr/>
            <p:nvPr/>
          </p:nvSpPr>
          <p:spPr>
            <a:xfrm>
              <a:off x="8028916" y="3362382"/>
              <a:ext cx="2109681" cy="1138257"/>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0"/>
            <p:cNvSpPr txBox="1"/>
            <p:nvPr/>
          </p:nvSpPr>
          <p:spPr>
            <a:xfrm>
              <a:off x="8337871" y="3444335"/>
              <a:ext cx="1491769" cy="80486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s-SV" sz="2000" b="0" i="0" u="none" strike="noStrike" cap="none" dirty="0">
                  <a:solidFill>
                    <a:schemeClr val="lt1"/>
                  </a:solidFill>
                  <a:latin typeface="Arial"/>
                  <a:ea typeface="Arial"/>
                  <a:cs typeface="Arial"/>
                  <a:sym typeface="Arial"/>
                </a:rPr>
                <a:t>Cultura</a:t>
              </a:r>
              <a:endParaRPr sz="1400" b="0" i="0" u="none" strike="noStrike" cap="none" dirty="0">
                <a:solidFill>
                  <a:srgbClr val="000000"/>
                </a:solidFill>
                <a:latin typeface="Arial"/>
                <a:ea typeface="Arial"/>
                <a:cs typeface="Arial"/>
                <a:sym typeface="Arial"/>
              </a:endParaRPr>
            </a:p>
          </p:txBody>
        </p:sp>
        <p:sp>
          <p:nvSpPr>
            <p:cNvPr id="217" name="Google Shape;217;p30"/>
            <p:cNvSpPr/>
            <p:nvPr/>
          </p:nvSpPr>
          <p:spPr>
            <a:xfrm rot="6671192">
              <a:off x="8649727" y="4594016"/>
              <a:ext cx="411887" cy="265311"/>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0"/>
            <p:cNvSpPr txBox="1"/>
            <p:nvPr/>
          </p:nvSpPr>
          <p:spPr>
            <a:xfrm rot="20166831">
              <a:off x="6323193" y="4212767"/>
              <a:ext cx="179481" cy="2304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219" name="Google Shape;219;p30"/>
            <p:cNvSpPr/>
            <p:nvPr/>
          </p:nvSpPr>
          <p:spPr>
            <a:xfrm>
              <a:off x="7365471" y="4912367"/>
              <a:ext cx="2245908" cy="1138257"/>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0"/>
            <p:cNvSpPr txBox="1"/>
            <p:nvPr/>
          </p:nvSpPr>
          <p:spPr>
            <a:xfrm>
              <a:off x="7694377" y="5108144"/>
              <a:ext cx="1588096" cy="80486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s-SV" sz="2000" b="0" i="0" u="none" strike="noStrike" cap="none" dirty="0">
                  <a:solidFill>
                    <a:schemeClr val="lt1"/>
                  </a:solidFill>
                  <a:latin typeface="Arial"/>
                  <a:ea typeface="Arial"/>
                  <a:cs typeface="Arial"/>
                  <a:sym typeface="Arial"/>
                </a:rPr>
                <a:t>Recreación</a:t>
              </a:r>
              <a:endParaRPr sz="1400" b="0" i="0" u="none" strike="noStrike" cap="none" dirty="0">
                <a:solidFill>
                  <a:srgbClr val="000000"/>
                </a:solidFill>
                <a:latin typeface="Arial"/>
                <a:ea typeface="Arial"/>
                <a:cs typeface="Arial"/>
                <a:sym typeface="Arial"/>
              </a:endParaRPr>
            </a:p>
          </p:txBody>
        </p:sp>
        <p:sp>
          <p:nvSpPr>
            <p:cNvPr id="222" name="Google Shape;222;p30"/>
            <p:cNvSpPr txBox="1"/>
            <p:nvPr/>
          </p:nvSpPr>
          <p:spPr>
            <a:xfrm>
              <a:off x="5219463" y="4235401"/>
              <a:ext cx="243133" cy="2304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223" name="Google Shape;223;p30"/>
            <p:cNvSpPr/>
            <p:nvPr/>
          </p:nvSpPr>
          <p:spPr>
            <a:xfrm>
              <a:off x="1142017" y="4902799"/>
              <a:ext cx="2294033" cy="1138257"/>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txBox="1"/>
            <p:nvPr/>
          </p:nvSpPr>
          <p:spPr>
            <a:xfrm>
              <a:off x="1457369" y="5021272"/>
              <a:ext cx="1622127" cy="80486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s-SV" sz="2000" b="0" i="0" u="none" strike="noStrike" cap="none" dirty="0">
                  <a:solidFill>
                    <a:schemeClr val="lt1"/>
                  </a:solidFill>
                  <a:latin typeface="Arial"/>
                  <a:ea typeface="Arial"/>
                  <a:cs typeface="Arial"/>
                  <a:sym typeface="Arial"/>
                </a:rPr>
                <a:t>Prevención</a:t>
              </a:r>
              <a:endParaRPr sz="1400" b="0" i="0" u="none" strike="noStrike" cap="none" dirty="0">
                <a:solidFill>
                  <a:srgbClr val="000000"/>
                </a:solidFill>
                <a:latin typeface="Arial"/>
                <a:ea typeface="Arial"/>
                <a:cs typeface="Arial"/>
                <a:sym typeface="Arial"/>
              </a:endParaRPr>
            </a:p>
          </p:txBody>
        </p:sp>
        <p:sp>
          <p:nvSpPr>
            <p:cNvPr id="225" name="Google Shape;225;p30"/>
            <p:cNvSpPr/>
            <p:nvPr/>
          </p:nvSpPr>
          <p:spPr>
            <a:xfrm rot="11174411">
              <a:off x="3522558" y="5496028"/>
              <a:ext cx="670365" cy="347989"/>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txBox="1"/>
            <p:nvPr/>
          </p:nvSpPr>
          <p:spPr>
            <a:xfrm rot="1577124">
              <a:off x="3815019" y="2813686"/>
              <a:ext cx="226015" cy="2304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227" name="Google Shape;227;p30"/>
            <p:cNvSpPr/>
            <p:nvPr/>
          </p:nvSpPr>
          <p:spPr>
            <a:xfrm>
              <a:off x="415889" y="3239833"/>
              <a:ext cx="2059848" cy="1138257"/>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0"/>
            <p:cNvSpPr txBox="1"/>
            <p:nvPr/>
          </p:nvSpPr>
          <p:spPr>
            <a:xfrm>
              <a:off x="717547" y="3444335"/>
              <a:ext cx="1456532" cy="80486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SV" sz="1800" b="0" i="0" u="none" strike="noStrike" cap="none" dirty="0">
                  <a:solidFill>
                    <a:schemeClr val="lt1"/>
                  </a:solidFill>
                  <a:latin typeface="Arial"/>
                  <a:ea typeface="Arial"/>
                  <a:cs typeface="Arial"/>
                  <a:sym typeface="Arial"/>
                </a:rPr>
                <a:t>Deportes y Sociales</a:t>
              </a:r>
              <a:endParaRPr sz="1400" b="0" i="0" u="none" strike="noStrike" cap="none" dirty="0">
                <a:solidFill>
                  <a:srgbClr val="000000"/>
                </a:solidFill>
                <a:latin typeface="Arial"/>
                <a:ea typeface="Arial"/>
                <a:cs typeface="Arial"/>
                <a:sym typeface="Arial"/>
              </a:endParaRPr>
            </a:p>
          </p:txBody>
        </p:sp>
        <p:sp>
          <p:nvSpPr>
            <p:cNvPr id="229" name="Google Shape;229;p30"/>
            <p:cNvSpPr/>
            <p:nvPr/>
          </p:nvSpPr>
          <p:spPr>
            <a:xfrm rot="15395999">
              <a:off x="1321669" y="4501008"/>
              <a:ext cx="370763" cy="354744"/>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0"/>
            <p:cNvSpPr txBox="1"/>
            <p:nvPr/>
          </p:nvSpPr>
          <p:spPr>
            <a:xfrm rot="5242208">
              <a:off x="3715049" y="2516289"/>
              <a:ext cx="190371" cy="2304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231" name="Google Shape;231;p30"/>
            <p:cNvSpPr/>
            <p:nvPr/>
          </p:nvSpPr>
          <p:spPr>
            <a:xfrm>
              <a:off x="301909" y="1662057"/>
              <a:ext cx="1987125" cy="1138257"/>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0"/>
            <p:cNvSpPr txBox="1"/>
            <p:nvPr/>
          </p:nvSpPr>
          <p:spPr>
            <a:xfrm>
              <a:off x="512361" y="1818291"/>
              <a:ext cx="1405109" cy="80486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s-SV" sz="2000" b="0" i="0" u="none" strike="noStrike" cap="none" dirty="0">
                  <a:solidFill>
                    <a:schemeClr val="lt1"/>
                  </a:solidFill>
                  <a:latin typeface="Arial"/>
                  <a:ea typeface="Arial"/>
                  <a:cs typeface="Arial"/>
                  <a:sym typeface="Arial"/>
                </a:rPr>
                <a:t> Educación</a:t>
              </a:r>
              <a:endParaRPr sz="1400" b="0" i="0" u="none" strike="noStrike" cap="none" dirty="0">
                <a:solidFill>
                  <a:srgbClr val="000000"/>
                </a:solidFill>
                <a:latin typeface="Arial"/>
                <a:ea typeface="Arial"/>
                <a:cs typeface="Arial"/>
                <a:sym typeface="Arial"/>
              </a:endParaRPr>
            </a:p>
          </p:txBody>
        </p:sp>
        <p:sp>
          <p:nvSpPr>
            <p:cNvPr id="233" name="Google Shape;233;p30"/>
            <p:cNvSpPr/>
            <p:nvPr/>
          </p:nvSpPr>
          <p:spPr>
            <a:xfrm rot="16562088">
              <a:off x="1039468" y="2804292"/>
              <a:ext cx="331570" cy="368164"/>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0"/>
            <p:cNvSpPr txBox="1"/>
            <p:nvPr/>
          </p:nvSpPr>
          <p:spPr>
            <a:xfrm rot="17891200">
              <a:off x="1589150" y="2858519"/>
              <a:ext cx="187748" cy="2304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235" name="Google Shape;235;p30"/>
            <p:cNvSpPr/>
            <p:nvPr/>
          </p:nvSpPr>
          <p:spPr>
            <a:xfrm>
              <a:off x="1445813" y="127522"/>
              <a:ext cx="1913115" cy="1138257"/>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0"/>
            <p:cNvSpPr txBox="1"/>
            <p:nvPr/>
          </p:nvSpPr>
          <p:spPr>
            <a:xfrm>
              <a:off x="1722556" y="265602"/>
              <a:ext cx="1352777" cy="80486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s-SV" sz="2000" b="0" i="0" u="none" strike="noStrike" cap="none" dirty="0">
                  <a:solidFill>
                    <a:schemeClr val="lt1"/>
                  </a:solidFill>
                  <a:latin typeface="Arial"/>
                  <a:ea typeface="Arial"/>
                  <a:cs typeface="Arial"/>
                  <a:sym typeface="Arial"/>
                </a:rPr>
                <a:t>Científicas </a:t>
              </a:r>
              <a:endParaRPr sz="1400" b="0" i="0" u="none" strike="noStrike" cap="none" dirty="0">
                <a:solidFill>
                  <a:srgbClr val="000000"/>
                </a:solidFill>
                <a:latin typeface="Arial"/>
                <a:ea typeface="Arial"/>
                <a:cs typeface="Arial"/>
                <a:sym typeface="Arial"/>
              </a:endParaRPr>
            </a:p>
          </p:txBody>
        </p:sp>
        <p:sp>
          <p:nvSpPr>
            <p:cNvPr id="237" name="Google Shape;237;p30"/>
            <p:cNvSpPr/>
            <p:nvPr/>
          </p:nvSpPr>
          <p:spPr>
            <a:xfrm rot="20824181">
              <a:off x="3432923" y="220714"/>
              <a:ext cx="537217" cy="315633"/>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0"/>
            <p:cNvSpPr txBox="1"/>
            <p:nvPr/>
          </p:nvSpPr>
          <p:spPr>
            <a:xfrm rot="20824181">
              <a:off x="3587528" y="313103"/>
              <a:ext cx="318751" cy="2304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endParaRPr sz="1700" b="0" i="0" u="none" strike="noStrike" cap="none" dirty="0">
                <a:solidFill>
                  <a:schemeClr val="lt1"/>
                </a:solidFill>
                <a:latin typeface="Arial"/>
                <a:ea typeface="Arial"/>
                <a:cs typeface="Arial"/>
                <a:sym typeface="Arial"/>
              </a:endParaRPr>
            </a:p>
          </p:txBody>
        </p:sp>
      </p:grpSp>
      <p:sp>
        <p:nvSpPr>
          <p:cNvPr id="239" name="Google Shape;239;p30"/>
          <p:cNvSpPr/>
          <p:nvPr/>
        </p:nvSpPr>
        <p:spPr>
          <a:xfrm>
            <a:off x="4127926" y="2745019"/>
            <a:ext cx="2208628" cy="1156626"/>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SV" sz="2400" b="1" i="0" u="none" strike="noStrike" cap="none" dirty="0">
                <a:solidFill>
                  <a:schemeClr val="tx2"/>
                </a:solidFill>
                <a:latin typeface="Arial"/>
                <a:ea typeface="Arial"/>
                <a:cs typeface="Arial"/>
                <a:sym typeface="Arial"/>
              </a:rPr>
              <a:t>ÁREAS DEL SSE</a:t>
            </a:r>
            <a:endParaRPr sz="2400" b="1" i="0" u="none" strike="noStrike" cap="none" dirty="0">
              <a:solidFill>
                <a:schemeClr val="tx2"/>
              </a:solidFill>
              <a:latin typeface="Arial"/>
              <a:ea typeface="Arial"/>
              <a:cs typeface="Arial"/>
              <a:sym typeface="Arial"/>
            </a:endParaRPr>
          </a:p>
        </p:txBody>
      </p:sp>
      <p:sp>
        <p:nvSpPr>
          <p:cNvPr id="2" name="Google Shape;227;p30">
            <a:extLst>
              <a:ext uri="{FF2B5EF4-FFF2-40B4-BE49-F238E27FC236}">
                <a16:creationId xmlns:a16="http://schemas.microsoft.com/office/drawing/2014/main" id="{E733C966-73F6-6FE9-CAEB-D691C67DA278}"/>
              </a:ext>
            </a:extLst>
          </p:cNvPr>
          <p:cNvSpPr/>
          <p:nvPr/>
        </p:nvSpPr>
        <p:spPr>
          <a:xfrm>
            <a:off x="4365496" y="5418466"/>
            <a:ext cx="2059848" cy="1287125"/>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237;p30">
            <a:extLst>
              <a:ext uri="{FF2B5EF4-FFF2-40B4-BE49-F238E27FC236}">
                <a16:creationId xmlns:a16="http://schemas.microsoft.com/office/drawing/2014/main" id="{378FFE2C-0273-79F5-831A-4E2B1567FD5E}"/>
              </a:ext>
            </a:extLst>
          </p:cNvPr>
          <p:cNvSpPr/>
          <p:nvPr/>
        </p:nvSpPr>
        <p:spPr>
          <a:xfrm rot="18467737">
            <a:off x="1553081" y="1421215"/>
            <a:ext cx="476839" cy="313989"/>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224;p30">
            <a:extLst>
              <a:ext uri="{FF2B5EF4-FFF2-40B4-BE49-F238E27FC236}">
                <a16:creationId xmlns:a16="http://schemas.microsoft.com/office/drawing/2014/main" id="{5B0BB6B2-10C3-D295-16DC-A1115318A7E4}"/>
              </a:ext>
            </a:extLst>
          </p:cNvPr>
          <p:cNvSpPr txBox="1"/>
          <p:nvPr/>
        </p:nvSpPr>
        <p:spPr>
          <a:xfrm>
            <a:off x="4602489" y="5659593"/>
            <a:ext cx="1622127" cy="80486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s-ES" sz="2000" dirty="0">
                <a:solidFill>
                  <a:schemeClr val="lt1"/>
                </a:solidFill>
              </a:rPr>
              <a:t>I</a:t>
            </a:r>
            <a:r>
              <a:rPr lang="es-SV" sz="2000" dirty="0" err="1">
                <a:solidFill>
                  <a:schemeClr val="lt1"/>
                </a:solidFill>
              </a:rPr>
              <a:t>nteres</a:t>
            </a:r>
            <a:endParaRPr lang="es-SV" sz="2000" dirty="0">
              <a:solidFill>
                <a:schemeClr val="lt1"/>
              </a:solidFill>
            </a:endParaRPr>
          </a:p>
          <a:p>
            <a:pPr marL="0" marR="0" lvl="0" indent="0" algn="ctr" rtl="0">
              <a:lnSpc>
                <a:spcPct val="90000"/>
              </a:lnSpc>
              <a:spcBef>
                <a:spcPts val="0"/>
              </a:spcBef>
              <a:spcAft>
                <a:spcPts val="0"/>
              </a:spcAft>
              <a:buClr>
                <a:srgbClr val="000000"/>
              </a:buClr>
              <a:buSzPts val="2000"/>
              <a:buFont typeface="Arial"/>
              <a:buNone/>
            </a:pPr>
            <a:r>
              <a:rPr lang="es-SV" sz="2000" dirty="0">
                <a:solidFill>
                  <a:schemeClr val="lt1"/>
                </a:solidFill>
              </a:rPr>
              <a:t> Social</a:t>
            </a:r>
            <a:endParaRPr sz="1400" b="0" i="0" u="none" strike="noStrike" cap="none" dirty="0">
              <a:solidFill>
                <a:srgbClr val="000000"/>
              </a:solidFill>
              <a:latin typeface="Arial"/>
              <a:ea typeface="Arial"/>
              <a:cs typeface="Arial"/>
              <a:sym typeface="Arial"/>
            </a:endParaRPr>
          </a:p>
        </p:txBody>
      </p:sp>
      <p:sp>
        <p:nvSpPr>
          <p:cNvPr id="245" name="Google Shape;225;p30">
            <a:extLst>
              <a:ext uri="{FF2B5EF4-FFF2-40B4-BE49-F238E27FC236}">
                <a16:creationId xmlns:a16="http://schemas.microsoft.com/office/drawing/2014/main" id="{4B20C618-2AD9-AEC8-E27F-D6E6C382D3AE}"/>
              </a:ext>
            </a:extLst>
          </p:cNvPr>
          <p:cNvSpPr/>
          <p:nvPr/>
        </p:nvSpPr>
        <p:spPr>
          <a:xfrm rot="10415373">
            <a:off x="6570852" y="5828152"/>
            <a:ext cx="670365" cy="347989"/>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4DB1D5C-872C-F2B0-4C8D-4F1A3CC5DF1F}"/>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73656670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TotalTime>
  <Words>1136</Words>
  <Application>Microsoft Office PowerPoint</Application>
  <PresentationFormat>Panorámica</PresentationFormat>
  <Paragraphs>114</Paragraphs>
  <Slides>24</Slides>
  <Notes>18</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24</vt:i4>
      </vt:variant>
    </vt:vector>
  </HeadingPairs>
  <TitlesOfParts>
    <vt:vector size="33" baseType="lpstr">
      <vt:lpstr>Arial</vt:lpstr>
      <vt:lpstr>Wingdings</vt:lpstr>
      <vt:lpstr>Calibri</vt:lpstr>
      <vt:lpstr>Arial Black</vt:lpstr>
      <vt:lpstr>Wingdings 3</vt:lpstr>
      <vt:lpstr>Trebuchet MS</vt:lpstr>
      <vt:lpstr>Century Gothic</vt:lpstr>
      <vt:lpstr>Faceta</vt:lpstr>
      <vt:lpstr>1_Faceta</vt:lpstr>
      <vt:lpstr>Presentación de PowerPoint</vt:lpstr>
      <vt:lpstr>Objetivos de la reunión</vt:lpstr>
      <vt:lpstr>  Logros y áreas de mejora del SSE en el 2024.   Etapas del Servicio Social Estudiantil a. Planificación y organización. (febrero – marzo 2025) b. Ejecución de los proyectos.       (I Año- Abr/Nov. 2025)       (II Año-Feb./Junio 2025) c. Seguimiento y evaluación. (Feb/Nov.) d) Registro de la información Plataforma SIGOB SOL. (Abril/Junio 2025)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Dalila Ramírez Rivera de Ramírez</dc:creator>
  <cp:lastModifiedBy>Salvador Ramirez Mejia</cp:lastModifiedBy>
  <cp:revision>51</cp:revision>
  <cp:lastPrinted>2025-02-05T15:38:56Z</cp:lastPrinted>
  <dcterms:created xsi:type="dcterms:W3CDTF">2021-06-21T16:55:45Z</dcterms:created>
  <dcterms:modified xsi:type="dcterms:W3CDTF">2025-04-04T16:41:38Z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27a2b6-15f0-419d-9b28-c70a2bd9d8e7_Enabled">
    <vt:lpwstr>true</vt:lpwstr>
  </property>
  <property fmtid="{D5CDD505-2E9C-101B-9397-08002B2CF9AE}" pid="3" name="MSIP_Label_1127a2b6-15f0-419d-9b28-c70a2bd9d8e7_SetDate">
    <vt:lpwstr>2023-01-16T16:04:42Z</vt:lpwstr>
  </property>
  <property fmtid="{D5CDD505-2E9C-101B-9397-08002B2CF9AE}" pid="4" name="MSIP_Label_1127a2b6-15f0-419d-9b28-c70a2bd9d8e7_Method">
    <vt:lpwstr>Standard</vt:lpwstr>
  </property>
  <property fmtid="{D5CDD505-2E9C-101B-9397-08002B2CF9AE}" pid="5" name="MSIP_Label_1127a2b6-15f0-419d-9b28-c70a2bd9d8e7_Name">
    <vt:lpwstr>defa4170-0d19-0005-0004-bc88714345d2</vt:lpwstr>
  </property>
  <property fmtid="{D5CDD505-2E9C-101B-9397-08002B2CF9AE}" pid="6" name="MSIP_Label_1127a2b6-15f0-419d-9b28-c70a2bd9d8e7_SiteId">
    <vt:lpwstr>72c26e03-2318-442a-ad4d-dd5408fdc373</vt:lpwstr>
  </property>
  <property fmtid="{D5CDD505-2E9C-101B-9397-08002B2CF9AE}" pid="7" name="MSIP_Label_1127a2b6-15f0-419d-9b28-c70a2bd9d8e7_ActionId">
    <vt:lpwstr>73d66709-8598-4f03-8f00-235bfa56627a</vt:lpwstr>
  </property>
  <property fmtid="{D5CDD505-2E9C-101B-9397-08002B2CF9AE}" pid="8" name="MSIP_Label_1127a2b6-15f0-419d-9b28-c70a2bd9d8e7_ContentBits">
    <vt:lpwstr>0</vt:lpwstr>
  </property>
</Properties>
</file>